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3.jpeg" ContentType="image/jpeg"/>
  <Override PartName="/ppt/notesSlides/notesSlide39.xml" ContentType="application/vnd.openxmlformats-officedocument.presentationml.notesSlide+xml"/>
  <Override PartName="/ppt/media/image4.jpeg" ContentType="image/jpeg"/>
  <Override PartName="/ppt/media/image5.jpeg" ContentType="image/jpeg"/>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media/media1.mov" ContentType="video/unknown"/>
  <Override PartName="/ppt/notesSlides/notesSlide43.xml" ContentType="application/vnd.openxmlformats-officedocument.presentationml.notesSlide+xml"/>
  <Override PartName="/ppt/media/image6.jpeg" ContentType="image/jpeg"/>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media/image7.jpeg" ContentType="image/jpeg"/>
  <Override PartName="/ppt/media/media2.mov" ContentType="video/unknown"/>
  <Override PartName="/ppt/notesSlides/notesSlide49.xml" ContentType="application/vnd.openxmlformats-officedocument.presentationml.notesSlide+xml"/>
  <Override PartName="/ppt/notesSlides/notesSlide50.xml" ContentType="application/vnd.openxmlformats-officedocument.presentationml.notesSlide+xml"/>
  <Override PartName="/ppt/media/image8.jpeg" ContentType="image/jpeg"/>
  <Override PartName="/ppt/notesSlides/notesSlide51.xml" ContentType="application/vnd.openxmlformats-officedocument.presentationml.notesSlide+xml"/>
  <Override PartName="/ppt/media/image9.jpeg" ContentType="image/jpeg"/>
  <Override PartName="/ppt/media/media3.mov" ContentType="video/unknown"/>
  <Override PartName="/ppt/notesSlides/notesSlide52.xml" ContentType="application/vnd.openxmlformats-officedocument.presentationml.notesSlide+xml"/>
  <Override PartName="/ppt/notesSlides/notesSlide5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b="def" i="def"/>
      <a:tcStyle>
        <a:tcBdr/>
        <a:fill>
          <a:solidFill>
            <a:srgbClr val="FF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37" name="Shape 237"/>
          <p:cNvSpPr/>
          <p:nvPr>
            <p:ph type="sldImg"/>
          </p:nvPr>
        </p:nvSpPr>
        <p:spPr>
          <a:xfrm>
            <a:off x="1143000" y="685800"/>
            <a:ext cx="4572000" cy="3429000"/>
          </a:xfrm>
          <a:prstGeom prst="rect">
            <a:avLst/>
          </a:prstGeom>
        </p:spPr>
        <p:txBody>
          <a:bodyPr/>
          <a:lstStyle/>
          <a:p>
            <a:pPr/>
          </a:p>
        </p:txBody>
      </p:sp>
      <p:sp>
        <p:nvSpPr>
          <p:cNvPr id="238" name="Shape 23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p>
            <a:pPr>
              <a:defRPr sz="1100"/>
            </a:pPr>
            <a:r>
              <a:t>Per modellizzare la trasmissione del calore è utilizzata l’equazione di diffusione ed ora è sinteticamente mostrato come è possibile ricavarla imponendo l’equazione di bilancio energetico sul generico volume di controllo, chiamiamo delta omega questo volume di controllo</a:t>
            </a:r>
          </a:p>
          <a:p>
            <a:pPr>
              <a:defRPr sz="1100"/>
            </a:pPr>
          </a:p>
          <a:p>
            <a:pPr>
              <a:defRPr sz="1100"/>
            </a:pPr>
            <a:r>
              <a:t>Il segno meno davanti al calore che attraversa la frontiera di delta omega è dovuto all’aumento dell’energia interna nel caso in cui il calore entra nel volume, quindi con verso opposto al versore normale alla superfice.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Shape 394"/>
          <p:cNvSpPr/>
          <p:nvPr>
            <p:ph type="sldImg"/>
          </p:nvPr>
        </p:nvSpPr>
        <p:spPr>
          <a:prstGeom prst="rect">
            <a:avLst/>
          </a:prstGeom>
        </p:spPr>
        <p:txBody>
          <a:bodyPr/>
          <a:lstStyle/>
          <a:p>
            <a:pPr/>
          </a:p>
        </p:txBody>
      </p:sp>
      <p:sp>
        <p:nvSpPr>
          <p:cNvPr id="395" name="Shape 395"/>
          <p:cNvSpPr/>
          <p:nvPr>
            <p:ph type="body" sz="quarter" idx="1"/>
          </p:nvPr>
        </p:nvSpPr>
        <p:spPr>
          <a:prstGeom prst="rect">
            <a:avLst/>
          </a:prstGeom>
        </p:spPr>
        <p:txBody>
          <a:bodyPr/>
          <a:lstStyle/>
          <a:p>
            <a:pPr>
              <a:defRPr sz="1100"/>
            </a:pPr>
            <a:r>
              <a:t>Ora mostriamo il passaggio dalla forma forte alla forma debole, le funzioni test assumiamo appartengano allo spazio di sobolev</a:t>
            </a:r>
          </a:p>
          <a:p>
            <a:pPr>
              <a:defRPr sz="1100"/>
            </a:pPr>
          </a:p>
          <a:p>
            <a:pPr>
              <a:defRPr sz="1100"/>
            </a:pPr>
          </a:p>
          <a:p>
            <a:pPr>
              <a:defRPr sz="1100"/>
            </a:pPr>
            <a:r>
              <a:t>\iint_\Omega w \dot \Theta \, dV + </a:t>
            </a:r>
          </a:p>
          <a:p>
            <a:pPr>
              <a:defRPr sz="1100"/>
            </a:pPr>
            <a:r>
              <a:t>D \iint_\Omega \vec \nabla w \, \vec\nabla \Theta \, dV =</a:t>
            </a:r>
          </a:p>
          <a:p>
            <a:pPr>
              <a:defRPr sz="1100"/>
            </a:pPr>
            <a:r>
              <a:t>\iint_\Omega w s \mu \, dV</a:t>
            </a:r>
          </a:p>
          <a:p>
            <a:pPr>
              <a:defRPr sz="1100"/>
            </a:pPr>
            <a:r>
              <a:t>- \frac{D}{k} \int_{\Gamma_q} w \bar q \, dS + </a:t>
            </a:r>
          </a:p>
          <a:p>
            <a:pPr>
              <a:defRPr sz="1100"/>
            </a:pPr>
            <a:r>
              <a:t>\frac{Dh}{k} \int_{\Gamma_R} w  T \, dS -</a:t>
            </a:r>
          </a:p>
          <a:p>
            <a:pPr>
              <a:defRPr sz="1100"/>
            </a:pPr>
            <a:r>
              <a:t>\frac{Dh}{k} \int_{\Gamma_R} w \Theta \, dS</a:t>
            </a:r>
          </a:p>
          <a:p>
            <a:pPr>
              <a:defRPr sz="1100"/>
            </a:pPr>
          </a:p>
          <a:p>
            <a:pPr>
              <a:defRPr sz="1100"/>
            </a:pPr>
            <a:r>
              <a:t>\text{Let be $w(x,y) \in H^1(\Omega)$ with $H^1(\Omega)$ the Sobolev space, that is the space of the function } \\ \text{square-integrable with also the first derivative square-integrable.}</a:t>
            </a:r>
          </a:p>
          <a:p>
            <a:pPr>
              <a:defRPr sz="1100"/>
            </a:pPr>
          </a:p>
          <a:p>
            <a:pPr>
              <a:defRPr sz="1100"/>
            </a:pPr>
            <a:r>
              <a:t>\text{Multiply each side of the strong form equation and integrate:}\\</a:t>
            </a:r>
          </a:p>
          <a:p>
            <a:pPr>
              <a:defRPr sz="1100"/>
            </a:pPr>
            <a:r>
              <a:t>\iint_\Omega w \dot \Theta \, dS=D \iint_\Omega w\nabla^2 \Theta \, dS +\mu\iint_\Omega w s  \, dS</a:t>
            </a:r>
          </a:p>
          <a:p>
            <a:pPr>
              <a:defRPr sz="1100"/>
            </a:pPr>
          </a:p>
          <a:p>
            <a:pPr>
              <a:defRPr sz="1100"/>
            </a:pPr>
          </a:p>
          <a:p>
            <a:pPr>
              <a:defRPr sz="1100"/>
            </a:pPr>
            <a:r>
              <a:t>\text{</a:t>
            </a:r>
          </a:p>
          <a:p>
            <a:pPr>
              <a:defRPr sz="1100"/>
            </a:pPr>
            <a:r>
              <a:t>$ D \iint_\Omega w \nabla \cdot \nabla \Theta \, dS =</a:t>
            </a:r>
          </a:p>
          <a:p>
            <a:pPr>
              <a:defRPr sz="1100"/>
            </a:pPr>
            <a:r>
              <a:t>- D \iint_\Omega \vec \nabla w \, \vec\nabla \Theta \, dS +D\int_{\Gamma} w \vec\nabla \Theta \cdot \vec n  \, d\Gamma $</a:t>
            </a:r>
          </a:p>
          <a:p>
            <a:pPr>
              <a:defRPr sz="1100"/>
            </a:pPr>
            <a:r>
              <a:t>}</a:t>
            </a:r>
          </a:p>
          <a:p>
            <a:pPr>
              <a:defRPr sz="1100"/>
            </a:pPr>
          </a:p>
          <a:p>
            <a:pPr>
              <a:defRPr sz="1100"/>
            </a:pPr>
            <a:r>
              <a:t>\\ \text{Finally use the additive property of the integrals:  }</a:t>
            </a:r>
          </a:p>
          <a:p>
            <a:pPr>
              <a:defRPr sz="1100"/>
            </a:pPr>
          </a:p>
          <a:p>
            <a:pPr>
              <a:defRPr sz="1100"/>
            </a:pPr>
            <a:r>
              <a:t>\\ \text{</a:t>
            </a:r>
          </a:p>
          <a:p>
            <a:pPr>
              <a:defRPr sz="1100"/>
            </a:pPr>
            <a:r>
              <a:t>$D\int_{\Gamma} w \vec\nabla \Theta \cdot \vec n  \, d\Gamma =</a:t>
            </a:r>
          </a:p>
          <a:p>
            <a:pPr>
              <a:defRPr sz="1100"/>
            </a:pPr>
            <a:r>
              <a:t>D\int_{\Gamma_N} - w  \frac{\bar q }{k} \, d\Gamma_N +</a:t>
            </a:r>
          </a:p>
          <a:p>
            <a:pPr>
              <a:defRPr sz="1100"/>
            </a:pPr>
            <a:r>
              <a:t>D\int_{\Gamma_R}  w  \frac{T-\Theta }{k R_{tot}} \, d\Gamma_R</a:t>
            </a:r>
          </a:p>
          <a:p>
            <a:pPr>
              <a:defRPr sz="1100"/>
            </a:pPr>
            <a:r>
              <a:t>$</a:t>
            </a:r>
          </a:p>
          <a:p>
            <a:pPr>
              <a:defRPr sz="1100"/>
            </a:pPr>
            <a:r>
              <a:t>}</a:t>
            </a:r>
          </a:p>
          <a:p>
            <a:pPr>
              <a:defRPr sz="1100"/>
            </a:pPr>
          </a:p>
          <a:p>
            <a:pPr>
              <a:defRPr sz="1100"/>
            </a:pPr>
          </a:p>
          <a:p>
            <a:pPr>
              <a:defRPr sz="1100"/>
            </a:pPr>
            <a:r>
              <a:t>\\ \text{In conclusion:} \\</a:t>
            </a:r>
          </a:p>
          <a:p>
            <a:pPr>
              <a:defRPr sz="1100"/>
            </a:pPr>
            <a:r>
              <a:t>\text { $ \iint_\Omega w \dot \Theta \, dS +</a:t>
            </a:r>
          </a:p>
          <a:p>
            <a:pPr>
              <a:defRPr sz="1100"/>
            </a:pPr>
            <a:r>
              <a:t>D \iint_\Omega \vec \nabla w \, \vec\nabla \Theta \, dS =</a:t>
            </a:r>
          </a:p>
          <a:p>
            <a:pPr>
              <a:defRPr sz="1100"/>
            </a:pPr>
            <a:r>
              <a:t>\mu(t)\iint_\Omega w s  \, dS</a:t>
            </a:r>
          </a:p>
          <a:p>
            <a:pPr>
              <a:defRPr sz="1100"/>
            </a:pPr>
            <a:r>
              <a:t>- \frac{D}{k} \int_{\Gamma_N} w \bar q \, dS +</a:t>
            </a:r>
          </a:p>
          <a:p>
            <a:pPr>
              <a:defRPr sz="1100"/>
            </a:pPr>
            <a:r>
              <a:t>\frac{D}{kR_{tot}} \int_{\Gamma_R} w  T \, dS -</a:t>
            </a:r>
          </a:p>
          <a:p>
            <a:pPr>
              <a:defRPr sz="1100"/>
            </a:pPr>
            <a:r>
              <a:t>\frac{D}{kR_{tot}} \int_{\Gamma_R} w \Theta \, dS $</a:t>
            </a:r>
          </a:p>
          <a:p>
            <a:pPr>
              <a:defRPr sz="1100"/>
            </a:pPr>
            <a:r>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Shape 408"/>
          <p:cNvSpPr/>
          <p:nvPr>
            <p:ph type="sldImg"/>
          </p:nvPr>
        </p:nvSpPr>
        <p:spPr>
          <a:prstGeom prst="rect">
            <a:avLst/>
          </a:prstGeom>
        </p:spPr>
        <p:txBody>
          <a:bodyPr/>
          <a:lstStyle/>
          <a:p>
            <a:pPr/>
          </a:p>
        </p:txBody>
      </p:sp>
      <p:sp>
        <p:nvSpPr>
          <p:cNvPr id="409" name="Shape 409"/>
          <p:cNvSpPr/>
          <p:nvPr>
            <p:ph type="body" sz="quarter" idx="1"/>
          </p:nvPr>
        </p:nvSpPr>
        <p:spPr>
          <a:prstGeom prst="rect">
            <a:avLst/>
          </a:prstGeom>
        </p:spPr>
        <p:txBody>
          <a:bodyPr/>
          <a:lstStyle/>
          <a:p>
            <a:pPr>
              <a:defRPr sz="1100"/>
            </a:pPr>
            <a:r>
              <a:t>Ora mostriamo il passaggio dalla forma forte alla forma debole, le funzioni test assumiamo appartengano allo spazio di sobolev</a:t>
            </a:r>
          </a:p>
          <a:p>
            <a:pPr>
              <a:defRPr sz="1100"/>
            </a:pPr>
          </a:p>
          <a:p>
            <a:pPr>
              <a:defRPr sz="1100"/>
            </a:pPr>
          </a:p>
          <a:p>
            <a:pPr>
              <a:defRPr sz="1100"/>
            </a:pPr>
            <a:r>
              <a:t>\iint_\Omega w \dot \Theta \, dV + </a:t>
            </a:r>
          </a:p>
          <a:p>
            <a:pPr>
              <a:defRPr sz="1100"/>
            </a:pPr>
            <a:r>
              <a:t>D \iint_\Omega \vec \nabla w \, \vec\nabla \Theta \, dV =</a:t>
            </a:r>
          </a:p>
          <a:p>
            <a:pPr>
              <a:defRPr sz="1100"/>
            </a:pPr>
            <a:r>
              <a:t>\iint_\Omega w s \mu \, dV</a:t>
            </a:r>
          </a:p>
          <a:p>
            <a:pPr>
              <a:defRPr sz="1100"/>
            </a:pPr>
            <a:r>
              <a:t>- \frac{D}{k} \int_{\Gamma_q} w \bar q \, dS + </a:t>
            </a:r>
          </a:p>
          <a:p>
            <a:pPr>
              <a:defRPr sz="1100"/>
            </a:pPr>
            <a:r>
              <a:t>\frac{Dh}{k} \int_{\Gamma_R} w  T \, dS -</a:t>
            </a:r>
          </a:p>
          <a:p>
            <a:pPr>
              <a:defRPr sz="1100"/>
            </a:pPr>
            <a:r>
              <a:t>\frac{Dh}{k} \int_{\Gamma_R} w \Theta \, dS</a:t>
            </a:r>
          </a:p>
          <a:p>
            <a:pPr>
              <a:defRPr sz="1100"/>
            </a:pPr>
          </a:p>
          <a:p>
            <a:pPr>
              <a:defRPr sz="1100"/>
            </a:pPr>
            <a:r>
              <a:t>\text{Let be $w(x,y) \in H^1(\Omega)$ with $H^1(\Omega)$ the Sobolev space, that is the space of the function } \\ \text{square-integrable with also the first derivative square-integrable.}</a:t>
            </a:r>
          </a:p>
          <a:p>
            <a:pPr>
              <a:defRPr sz="1100"/>
            </a:pPr>
          </a:p>
          <a:p>
            <a:pPr>
              <a:defRPr sz="1100"/>
            </a:pPr>
            <a:r>
              <a:t>\text{Multiply each side of the strong form equation and integrate:}\\</a:t>
            </a:r>
          </a:p>
          <a:p>
            <a:pPr>
              <a:defRPr sz="1100"/>
            </a:pPr>
            <a:r>
              <a:t>\iint_\Omega w \dot \Theta \, dS=D \iint_\Omega w\nabla^2 \Theta \, dS +\mu\iint_\Omega w s  \, dS</a:t>
            </a:r>
          </a:p>
          <a:p>
            <a:pPr>
              <a:defRPr sz="1100"/>
            </a:pPr>
          </a:p>
          <a:p>
            <a:pPr>
              <a:defRPr sz="1100"/>
            </a:pPr>
          </a:p>
          <a:p>
            <a:pPr>
              <a:defRPr sz="1100"/>
            </a:pPr>
            <a:r>
              <a:t>\text{</a:t>
            </a:r>
          </a:p>
          <a:p>
            <a:pPr>
              <a:defRPr sz="1100"/>
            </a:pPr>
            <a:r>
              <a:t>$ D \iint_\Omega w \nabla \cdot \nabla \Theta \, dS =</a:t>
            </a:r>
          </a:p>
          <a:p>
            <a:pPr>
              <a:defRPr sz="1100"/>
            </a:pPr>
            <a:r>
              <a:t>- D \iint_\Omega \vec \nabla w \, \vec\nabla \Theta \, dS +D\int_{\Gamma} w \vec\nabla \Theta \cdot \vec n  \, d\Gamma $</a:t>
            </a:r>
          </a:p>
          <a:p>
            <a:pPr>
              <a:defRPr sz="1100"/>
            </a:pPr>
            <a:r>
              <a:t>}</a:t>
            </a:r>
          </a:p>
          <a:p>
            <a:pPr>
              <a:defRPr sz="1100"/>
            </a:pPr>
          </a:p>
          <a:p>
            <a:pPr>
              <a:defRPr sz="1100"/>
            </a:pPr>
            <a:r>
              <a:t>\\ \text{Finally use the additive property of the integrals:  }</a:t>
            </a:r>
          </a:p>
          <a:p>
            <a:pPr>
              <a:defRPr sz="1100"/>
            </a:pPr>
          </a:p>
          <a:p>
            <a:pPr>
              <a:defRPr sz="1100"/>
            </a:pPr>
            <a:r>
              <a:t>\\ \text{</a:t>
            </a:r>
          </a:p>
          <a:p>
            <a:pPr>
              <a:defRPr sz="1100"/>
            </a:pPr>
            <a:r>
              <a:t>$D\int_{\Gamma} w \vec\nabla \Theta \cdot \vec n  \, d\Gamma =</a:t>
            </a:r>
          </a:p>
          <a:p>
            <a:pPr>
              <a:defRPr sz="1100"/>
            </a:pPr>
            <a:r>
              <a:t>D\int_{\Gamma_N} - w  \frac{\bar q }{k} \, d\Gamma_N +</a:t>
            </a:r>
          </a:p>
          <a:p>
            <a:pPr>
              <a:defRPr sz="1100"/>
            </a:pPr>
            <a:r>
              <a:t>D\int_{\Gamma_R}  w  \frac{T-\Theta }{k R_{tot}} \, d\Gamma_R</a:t>
            </a:r>
          </a:p>
          <a:p>
            <a:pPr>
              <a:defRPr sz="1100"/>
            </a:pPr>
            <a:r>
              <a:t>$</a:t>
            </a:r>
          </a:p>
          <a:p>
            <a:pPr>
              <a:defRPr sz="1100"/>
            </a:pPr>
            <a:r>
              <a:t>}</a:t>
            </a:r>
          </a:p>
          <a:p>
            <a:pPr>
              <a:defRPr sz="1100"/>
            </a:pPr>
          </a:p>
          <a:p>
            <a:pPr>
              <a:defRPr sz="1100"/>
            </a:pPr>
          </a:p>
          <a:p>
            <a:pPr>
              <a:defRPr sz="1100"/>
            </a:pPr>
            <a:r>
              <a:t>\\ \text{In conclusion:} \\</a:t>
            </a:r>
          </a:p>
          <a:p>
            <a:pPr>
              <a:defRPr sz="1100"/>
            </a:pPr>
            <a:r>
              <a:t>\text { $ \iint_\Omega w \dot \Theta \, dS +</a:t>
            </a:r>
          </a:p>
          <a:p>
            <a:pPr>
              <a:defRPr sz="1100"/>
            </a:pPr>
            <a:r>
              <a:t>D \iint_\Omega \vec \nabla w \, \vec\nabla \Theta \, dS =</a:t>
            </a:r>
          </a:p>
          <a:p>
            <a:pPr>
              <a:defRPr sz="1100"/>
            </a:pPr>
            <a:r>
              <a:t>\mu(t)\iint_\Omega w s  \, dS</a:t>
            </a:r>
          </a:p>
          <a:p>
            <a:pPr>
              <a:defRPr sz="1100"/>
            </a:pPr>
            <a:r>
              <a:t>- \frac{D}{k} \int_{\Gamma_N} w \bar q \, dS +</a:t>
            </a:r>
          </a:p>
          <a:p>
            <a:pPr>
              <a:defRPr sz="1100"/>
            </a:pPr>
            <a:r>
              <a:t>\frac{D}{kR_{tot}} \int_{\Gamma_R} w  T \, dS -</a:t>
            </a:r>
          </a:p>
          <a:p>
            <a:pPr>
              <a:defRPr sz="1100"/>
            </a:pPr>
            <a:r>
              <a:t>\frac{D}{kR_{tot}} \int_{\Gamma_R} w \Theta \, dS $</a:t>
            </a:r>
          </a:p>
          <a:p>
            <a:pPr>
              <a:defRPr sz="1100"/>
            </a:pPr>
            <a:r>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a:p>
        </p:txBody>
      </p:sp>
      <p:sp>
        <p:nvSpPr>
          <p:cNvPr id="420" name="Shape 420"/>
          <p:cNvSpPr/>
          <p:nvPr>
            <p:ph type="body" sz="quarter" idx="1"/>
          </p:nvPr>
        </p:nvSpPr>
        <p:spPr>
          <a:prstGeom prst="rect">
            <a:avLst/>
          </a:prstGeom>
        </p:spPr>
        <p:txBody>
          <a:bodyPr/>
          <a:lstStyle/>
          <a:p>
            <a:pPr>
              <a:defRPr sz="1100"/>
            </a:pPr>
            <a:r>
              <a:t>\iint_\Omega w \dot \Theta \, dV + </a:t>
            </a:r>
          </a:p>
          <a:p>
            <a:pPr>
              <a:defRPr sz="1100"/>
            </a:pPr>
            <a:r>
              <a:t>D \iint_\Omega \vec \nabla w \, \vec\nabla \Theta \, dV =</a:t>
            </a:r>
          </a:p>
          <a:p>
            <a:pPr>
              <a:defRPr sz="1100"/>
            </a:pPr>
            <a:r>
              <a:t>\iint_\Omega w s \mu \, dV</a:t>
            </a:r>
          </a:p>
          <a:p>
            <a:pPr>
              <a:defRPr sz="1100"/>
            </a:pPr>
            <a:r>
              <a:t>- \frac{D}{k} \int_{\Gamma_q} w \bar q \, dS + </a:t>
            </a:r>
          </a:p>
          <a:p>
            <a:pPr>
              <a:defRPr sz="1100"/>
            </a:pPr>
            <a:r>
              <a:t>\frac{Dh}{k} \int_{\Gamma_R} w  T \, dS -</a:t>
            </a:r>
          </a:p>
          <a:p>
            <a:pPr>
              <a:defRPr sz="1100"/>
            </a:pPr>
            <a:r>
              <a:t>\frac{Dh}{k} \int_{\Gamma_R} w \Theta \, dS</a:t>
            </a:r>
          </a:p>
          <a:p>
            <a:pPr>
              <a:defRPr sz="1100"/>
            </a:pPr>
          </a:p>
          <a:p>
            <a:pPr>
              <a:defRPr sz="1100"/>
            </a:pPr>
            <a:r>
              <a:t>\text{Let be $w(x,y) \in H^1(\Omega)$ with $H^1(\Omega)$ the Sobolev space, that is the space of the function } \\ \text{square-integrable with also the first derivative square-integrable.}</a:t>
            </a:r>
          </a:p>
          <a:p>
            <a:pPr>
              <a:defRPr sz="1100"/>
            </a:pPr>
          </a:p>
          <a:p>
            <a:pPr>
              <a:defRPr sz="1100"/>
            </a:pPr>
            <a:r>
              <a:t>\text{Multiply each side of the strong form equation and integrate:}\\</a:t>
            </a:r>
          </a:p>
          <a:p>
            <a:pPr>
              <a:defRPr sz="1100"/>
            </a:pPr>
            <a:r>
              <a:t>\iint_\Omega w \dot \Theta \, dS=D \iint_\Omega w\nabla^2 \Theta \, dS +\mu\iint_\Omega w s  \, dS</a:t>
            </a:r>
          </a:p>
          <a:p>
            <a:pPr>
              <a:defRPr sz="1100"/>
            </a:pPr>
          </a:p>
          <a:p>
            <a:pPr>
              <a:defRPr sz="1100"/>
            </a:pPr>
          </a:p>
          <a:p>
            <a:pPr>
              <a:defRPr sz="1100"/>
            </a:pPr>
            <a:r>
              <a:t>\text{</a:t>
            </a:r>
          </a:p>
          <a:p>
            <a:pPr>
              <a:defRPr sz="1100"/>
            </a:pPr>
            <a:r>
              <a:t>$ D \iint_\Omega w \nabla \cdot \nabla \Theta \, dS =</a:t>
            </a:r>
          </a:p>
          <a:p>
            <a:pPr>
              <a:defRPr sz="1100"/>
            </a:pPr>
            <a:r>
              <a:t>- D \iint_\Omega \vec \nabla w \, \vec\nabla \Theta \, dS +D\int_{\Gamma} w \vec\nabla \Theta \cdot \vec n  \, d\Gamma $</a:t>
            </a:r>
          </a:p>
          <a:p>
            <a:pPr>
              <a:defRPr sz="1100"/>
            </a:pPr>
            <a:r>
              <a:t>}</a:t>
            </a:r>
          </a:p>
          <a:p>
            <a:pPr>
              <a:defRPr sz="1100"/>
            </a:pPr>
          </a:p>
          <a:p>
            <a:pPr>
              <a:defRPr sz="1100"/>
            </a:pPr>
            <a:r>
              <a:t>\\ \text{Finally use the additive property of the integrals:  }</a:t>
            </a:r>
          </a:p>
          <a:p>
            <a:pPr>
              <a:defRPr sz="1100"/>
            </a:pPr>
            <a:r>
              <a:t>\\ \text{</a:t>
            </a:r>
          </a:p>
          <a:p>
            <a:pPr>
              <a:defRPr sz="1100"/>
            </a:pPr>
            <a:r>
              <a:t>$D\int_{\Gamma} w \vec\nabla \Theta \cdot \vec n  \, d\Gamma =</a:t>
            </a:r>
          </a:p>
          <a:p>
            <a:pPr>
              <a:defRPr sz="1100"/>
            </a:pPr>
            <a:r>
              <a:t>D\int_{\Gamma_N} - w  \frac{\bar q }{k} \, d\Gamma_N +</a:t>
            </a:r>
          </a:p>
          <a:p>
            <a:pPr>
              <a:defRPr sz="1100"/>
            </a:pPr>
            <a:r>
              <a:t>D\int_{\Gamma_R}  w  \frac{T-\Theta }{k R_{tot}}} \, d\Gamma_R</a:t>
            </a:r>
          </a:p>
          <a:p>
            <a:pPr>
              <a:defRPr sz="1100"/>
            </a:pPr>
            <a:r>
              <a:t>$</a:t>
            </a:r>
          </a:p>
          <a:p>
            <a:pPr>
              <a:defRPr sz="1100"/>
            </a:pPr>
            <a:r>
              <a:t>}</a:t>
            </a:r>
          </a:p>
          <a:p>
            <a:pPr>
              <a:defRPr sz="1100"/>
            </a:pPr>
          </a:p>
          <a:p>
            <a:pPr>
              <a:defRPr sz="1100"/>
            </a:pPr>
            <a:r>
              <a:t>\\ \text{In conclusion:} \\</a:t>
            </a:r>
          </a:p>
          <a:p>
            <a:pPr>
              <a:defRPr sz="1100"/>
            </a:pPr>
            <a:r>
              <a:t>\text { $ \iint_\Omega w \dot \Theta \, dS +</a:t>
            </a:r>
          </a:p>
          <a:p>
            <a:pPr>
              <a:defRPr sz="1100"/>
            </a:pPr>
            <a:r>
              <a:t>D \iint_\Omega \vec \nabla w \, \vec\nabla \Theta \, dS =</a:t>
            </a:r>
          </a:p>
          <a:p>
            <a:pPr>
              <a:defRPr sz="1100"/>
            </a:pPr>
            <a:r>
              <a:t>\mu(t)\iint_\Omega w s  \, dS</a:t>
            </a:r>
          </a:p>
          <a:p>
            <a:pPr>
              <a:defRPr sz="1100"/>
            </a:pPr>
            <a:r>
              <a:t>- \frac{D}{k} \int_{\Gamma_N} w \bar q \, dS +</a:t>
            </a:r>
          </a:p>
          <a:p>
            <a:pPr>
              <a:defRPr sz="1100"/>
            </a:pPr>
            <a:r>
              <a:t>\frac{D}{kR_{tot}} \int_{\Gamma_R} w  T \, dS -</a:t>
            </a:r>
          </a:p>
          <a:p>
            <a:pPr>
              <a:defRPr sz="1100"/>
            </a:pPr>
            <a:r>
              <a:t>\frac{D}{kR_{tot}} \int_{\Gamma_R} w \Theta \, dS $</a:t>
            </a:r>
          </a:p>
          <a:p>
            <a:pPr>
              <a:defRPr sz="1100"/>
            </a:pPr>
            <a:r>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Shape 437"/>
          <p:cNvSpPr/>
          <p:nvPr>
            <p:ph type="sldImg"/>
          </p:nvPr>
        </p:nvSpPr>
        <p:spPr>
          <a:prstGeom prst="rect">
            <a:avLst/>
          </a:prstGeom>
        </p:spPr>
        <p:txBody>
          <a:bodyPr/>
          <a:lstStyle/>
          <a:p>
            <a:pPr/>
          </a:p>
        </p:txBody>
      </p:sp>
      <p:sp>
        <p:nvSpPr>
          <p:cNvPr id="438" name="Shape 438"/>
          <p:cNvSpPr/>
          <p:nvPr>
            <p:ph type="body" sz="quarter" idx="1"/>
          </p:nvPr>
        </p:nvSpPr>
        <p:spPr>
          <a:prstGeom prst="rect">
            <a:avLst/>
          </a:prstGeom>
        </p:spPr>
        <p:txBody>
          <a:bodyPr/>
          <a:lstStyle/>
          <a:p>
            <a:pPr>
              <a:defRPr sz="1100"/>
            </a:pPr>
            <a:r>
              <a:t>\Theta ^{(e)}(x,y) = [N^{(e)}] \{\Theta^{(e)}\} </a:t>
            </a:r>
          </a:p>
          <a:p>
            <a:pPr>
              <a:defRPr sz="1100"/>
            </a:pPr>
          </a:p>
          <a:p>
            <a:pPr>
              <a:defRPr sz="1100"/>
            </a:pPr>
          </a:p>
          <a:p>
            <a:pPr>
              <a:defRPr sz="1100"/>
            </a:pPr>
            <a:r>
              <a:t>[N^{(e)}] = [N^{(e)}_1(x,y)\;\; N^{(e)}_2(x,y)\;\; N^{(e)}_1(x,y)]</a:t>
            </a:r>
          </a:p>
          <a:p>
            <a:pPr>
              <a:defRPr sz="1100"/>
            </a:pPr>
          </a:p>
          <a:p>
            <a:pPr>
              <a:defRPr sz="1100"/>
            </a:pPr>
            <a:r>
              <a:t>\{\Theta^{(e)}\} = [\Theta^{(e)}_1 \;\; \Theta^{(e)}_2 \;\; \Theta^{(e)}_3]^T</a:t>
            </a:r>
          </a:p>
          <a:p>
            <a:pPr>
              <a:defRPr sz="1100"/>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Shape 454"/>
          <p:cNvSpPr/>
          <p:nvPr>
            <p:ph type="sldImg"/>
          </p:nvPr>
        </p:nvSpPr>
        <p:spPr>
          <a:prstGeom prst="rect">
            <a:avLst/>
          </a:prstGeom>
        </p:spPr>
        <p:txBody>
          <a:bodyPr/>
          <a:lstStyle/>
          <a:p>
            <a:pPr/>
          </a:p>
        </p:txBody>
      </p:sp>
      <p:sp>
        <p:nvSpPr>
          <p:cNvPr id="455" name="Shape 455"/>
          <p:cNvSpPr/>
          <p:nvPr>
            <p:ph type="body" sz="quarter" idx="1"/>
          </p:nvPr>
        </p:nvSpPr>
        <p:spPr>
          <a:prstGeom prst="rect">
            <a:avLst/>
          </a:prstGeom>
        </p:spPr>
        <p:txBody>
          <a:bodyPr/>
          <a:lstStyle/>
          <a:p>
            <a:pPr>
              <a:defRPr sz="1100"/>
            </a:pPr>
            <a:r>
              <a:t>\Theta ^{(e)}(x,y) = [N^{(e)}] \{\Theta^{(e)}\} </a:t>
            </a:r>
          </a:p>
          <a:p>
            <a:pPr>
              <a:defRPr sz="1100"/>
            </a:pPr>
          </a:p>
          <a:p>
            <a:pPr>
              <a:defRPr sz="1100"/>
            </a:pPr>
          </a:p>
          <a:p>
            <a:pPr>
              <a:defRPr sz="1100"/>
            </a:pPr>
            <a:r>
              <a:t>[N^{(e)}] = [N^{(e)}_1(x,y)\;\; N^{(e)}_2(x,y)\;\; N^{(e)}_1(x,y)]</a:t>
            </a:r>
          </a:p>
          <a:p>
            <a:pPr>
              <a:defRPr sz="1100"/>
            </a:pPr>
          </a:p>
          <a:p>
            <a:pPr>
              <a:defRPr sz="1100"/>
            </a:pPr>
            <a:r>
              <a:t>\{\Theta^{(e)}\} = [\Theta^{(e)}_1 \;\; \Theta^{(e)}_2 \;\; \Theta^{(e)}_3]^T</a:t>
            </a:r>
          </a:p>
          <a:p>
            <a:pPr>
              <a:defRPr sz="1100"/>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Shape 471"/>
          <p:cNvSpPr/>
          <p:nvPr>
            <p:ph type="sldImg"/>
          </p:nvPr>
        </p:nvSpPr>
        <p:spPr>
          <a:prstGeom prst="rect">
            <a:avLst/>
          </a:prstGeom>
        </p:spPr>
        <p:txBody>
          <a:bodyPr/>
          <a:lstStyle/>
          <a:p>
            <a:pPr/>
          </a:p>
        </p:txBody>
      </p:sp>
      <p:sp>
        <p:nvSpPr>
          <p:cNvPr id="472" name="Shape 472"/>
          <p:cNvSpPr/>
          <p:nvPr>
            <p:ph type="body" sz="quarter" idx="1"/>
          </p:nvPr>
        </p:nvSpPr>
        <p:spPr>
          <a:prstGeom prst="rect">
            <a:avLst/>
          </a:prstGeom>
        </p:spPr>
        <p:txBody>
          <a:bodyPr/>
          <a:lstStyle/>
          <a:p>
            <a:pPr>
              <a:defRPr sz="1100"/>
            </a:pPr>
            <a:r>
              <a:t>\{ \nabla \Theta ^{(e)} \} = \{B^{(e)}\} \, [\Theta^{(e)}]</a:t>
            </a:r>
          </a:p>
          <a:p>
            <a:pPr>
              <a:defRPr sz="1100"/>
            </a:pPr>
          </a:p>
          <a:p>
            <a:pPr>
              <a:defRPr sz="1100"/>
            </a:pPr>
            <a:r>
              <a:t> \{B^{(e)}\} = </a:t>
            </a:r>
          </a:p>
          <a:p>
            <a:pPr>
              <a:defRPr sz="1100"/>
            </a:pPr>
            <a:r>
              <a:t>\begin{bmatrix}</a:t>
            </a:r>
          </a:p>
          <a:p>
            <a:pPr>
              <a:defRPr sz="1100"/>
            </a:pPr>
            <a:r>
              <a:t>\frac{\partial N_1^{(e)}}{\partial x} &amp; \frac{\partial N_2^{(e)}}{\partial x} &amp; \frac{\partial N_3^{(e)}}{\partial x} \\</a:t>
            </a:r>
          </a:p>
          <a:p>
            <a:pPr>
              <a:defRPr sz="1100"/>
            </a:pPr>
            <a:r>
              <a:t>\frac{\partial N_1^{(e)}}{\partial y} &amp; \frac{\partial N_2^{(e)}}{\partial y} &amp; \frac{\partial N_3^{(e)}}{\partial y}</a:t>
            </a:r>
          </a:p>
          <a:p>
            <a:pPr>
              <a:defRPr sz="1100"/>
            </a:pPr>
            <a:r>
              <a:t>\end{bmatrix}</a:t>
            </a:r>
          </a:p>
          <a:p>
            <a:pPr>
              <a:defRPr sz="1100"/>
            </a:pPr>
          </a:p>
          <a:p>
            <a:pPr>
              <a:defRPr sz="1100"/>
            </a:pPr>
          </a:p>
          <a:p>
            <a:pPr>
              <a:defRPr sz="1100"/>
            </a:pPr>
          </a:p>
          <a:p>
            <a:pPr>
              <a:defRPr sz="1100"/>
            </a:pPr>
            <a:r>
              <a:t>\{ \Theta^{(e)} \} = [L^{(e)}] \{\Theta\}</a:t>
            </a:r>
          </a:p>
          <a:p>
            <a:pPr>
              <a:defRPr sz="1100"/>
            </a:pPr>
          </a:p>
          <a:p>
            <a:pPr>
              <a:defRPr sz="1100"/>
            </a:pPr>
            <a:r>
              <a:t>\{\Theta\} \text{: temperature values of all the nodal points in the finite element mesh}</a:t>
            </a:r>
          </a:p>
          <a:p>
            <a:pPr>
              <a:defRPr sz="1100"/>
            </a:pPr>
          </a:p>
          <a:p>
            <a:pPr>
              <a:defRPr sz="1100"/>
            </a:pPr>
            <a:r>
              <a:t>[L^{(e)}] \text{: gather array of element } e</a:t>
            </a:r>
          </a:p>
          <a:p>
            <a:pPr>
              <a:defRPr sz="1100"/>
            </a:pPr>
          </a:p>
          <a:p>
            <a:pPr>
              <a:defRPr sz="1100"/>
            </a:pPr>
            <a:r>
              <a:t>\{ \nabla w ^{(e)} \} = \{B^{(e)}\} \, [W^{(e)}]</a:t>
            </a:r>
          </a:p>
          <a:p>
            <a:pPr>
              <a:defRPr sz="1100"/>
            </a:pPr>
          </a:p>
          <a:p>
            <a:pPr>
              <a:defRPr sz="1100"/>
            </a:pPr>
          </a:p>
          <a:p>
            <a:pPr>
              <a:defRPr sz="1100"/>
            </a:pPr>
          </a:p>
          <a:p>
            <a:pPr>
              <a:defRPr sz="1100"/>
            </a:pPr>
          </a:p>
          <a:p>
            <a:pPr>
              <a:defRPr sz="1100"/>
            </a:pPr>
          </a:p>
          <a:p>
            <a:pPr>
              <a:defRPr sz="1100"/>
            </a:pPr>
            <a:r>
              <a:t>w^{(e)}(x,y) = [N^{(e)}] \{W^{(e)}\} =\{W^{(e)}\}^T [N^{(e)}]^T</a:t>
            </a:r>
          </a:p>
          <a:p>
            <a:pPr>
              <a:defRPr sz="1100"/>
            </a:pPr>
          </a:p>
          <a:p>
            <a:pPr>
              <a:defRPr sz="1100"/>
            </a:pPr>
            <a:r>
              <a:t> \{W^{(e)}\} \text{: Nodal values of weighting functions for element }e</a:t>
            </a:r>
          </a:p>
          <a:p>
            <a:pPr>
              <a:defRPr sz="1100"/>
            </a:pPr>
          </a:p>
          <a:p>
            <a:pPr>
              <a:defRPr sz="1100"/>
            </a:pPr>
            <a:r>
              <a:t>\{ W^{(e)} \} = [L^{(e)}] \{W\}</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Shape 493"/>
          <p:cNvSpPr/>
          <p:nvPr>
            <p:ph type="sldImg"/>
          </p:nvPr>
        </p:nvSpPr>
        <p:spPr>
          <a:prstGeom prst="rect">
            <a:avLst/>
          </a:prstGeom>
        </p:spPr>
        <p:txBody>
          <a:bodyPr/>
          <a:lstStyle/>
          <a:p>
            <a:pPr/>
          </a:p>
        </p:txBody>
      </p:sp>
      <p:sp>
        <p:nvSpPr>
          <p:cNvPr id="494" name="Shape 494"/>
          <p:cNvSpPr/>
          <p:nvPr>
            <p:ph type="body" sz="quarter" idx="1"/>
          </p:nvPr>
        </p:nvSpPr>
        <p:spPr>
          <a:prstGeom prst="rect">
            <a:avLst/>
          </a:prstGeom>
        </p:spPr>
        <p:txBody>
          <a:bodyPr/>
          <a:lstStyle/>
          <a:p>
            <a:pPr>
              <a:defRPr sz="1100"/>
            </a:pPr>
            <a:r>
              <a:t>\{ \nabla \Theta ^{(e)} \} = \{B^{(e)}\} \, [\Theta^{(e)}]</a:t>
            </a:r>
          </a:p>
          <a:p>
            <a:pPr>
              <a:defRPr sz="1100"/>
            </a:pPr>
          </a:p>
          <a:p>
            <a:pPr>
              <a:defRPr sz="1100"/>
            </a:pPr>
            <a:r>
              <a:t> \{B^{(e)}\} = </a:t>
            </a:r>
          </a:p>
          <a:p>
            <a:pPr>
              <a:defRPr sz="1100"/>
            </a:pPr>
            <a:r>
              <a:t>\begin{bmatrix}</a:t>
            </a:r>
          </a:p>
          <a:p>
            <a:pPr>
              <a:defRPr sz="1100"/>
            </a:pPr>
            <a:r>
              <a:t>\frac{\partial N_1^{(e)}}{\partial x} &amp; \frac{\partial N_2^{(e)}}{\partial x} &amp; \frac{\partial N_3^{(e)}}{\partial x} \\</a:t>
            </a:r>
          </a:p>
          <a:p>
            <a:pPr>
              <a:defRPr sz="1100"/>
            </a:pPr>
            <a:r>
              <a:t>\frac{\partial N_1^{(e)}}{\partial y} &amp; \frac{\partial N_2^{(e)}}{\partial y} &amp; \frac{\partial N_3^{(e)}}{\partial y}</a:t>
            </a:r>
          </a:p>
          <a:p>
            <a:pPr>
              <a:defRPr sz="1100"/>
            </a:pPr>
            <a:r>
              <a:t>\end{bmatrix}</a:t>
            </a:r>
          </a:p>
          <a:p>
            <a:pPr>
              <a:defRPr sz="1100"/>
            </a:pPr>
          </a:p>
          <a:p>
            <a:pPr>
              <a:defRPr sz="1100"/>
            </a:pPr>
          </a:p>
          <a:p>
            <a:pPr>
              <a:defRPr sz="1100"/>
            </a:pPr>
          </a:p>
          <a:p>
            <a:pPr>
              <a:defRPr sz="1100"/>
            </a:pPr>
            <a:r>
              <a:t>\{ \Theta^{(e)} \} = [L^{(e)}] \{\Theta\}</a:t>
            </a:r>
          </a:p>
          <a:p>
            <a:pPr>
              <a:defRPr sz="1100"/>
            </a:pPr>
          </a:p>
          <a:p>
            <a:pPr>
              <a:defRPr sz="1100"/>
            </a:pPr>
            <a:r>
              <a:t>\{\Theta\} \text{: temperature values of all the nodal points in the finite element mesh}</a:t>
            </a:r>
          </a:p>
          <a:p>
            <a:pPr>
              <a:defRPr sz="1100"/>
            </a:pPr>
          </a:p>
          <a:p>
            <a:pPr>
              <a:defRPr sz="1100"/>
            </a:pPr>
            <a:r>
              <a:t>[L^{(e)}] \text{: gather array of element } e</a:t>
            </a:r>
          </a:p>
          <a:p>
            <a:pPr>
              <a:defRPr sz="1100"/>
            </a:pPr>
          </a:p>
          <a:p>
            <a:pPr>
              <a:defRPr sz="1100"/>
            </a:pPr>
            <a:r>
              <a:t>\{ \nabla w ^{(e)} \} = \{B^{(e)}\} \, [W^{(e)}]</a:t>
            </a:r>
          </a:p>
          <a:p>
            <a:pPr>
              <a:defRPr sz="1100"/>
            </a:pPr>
          </a:p>
          <a:p>
            <a:pPr>
              <a:defRPr sz="1100"/>
            </a:pPr>
          </a:p>
          <a:p>
            <a:pPr>
              <a:defRPr sz="1100"/>
            </a:pPr>
          </a:p>
          <a:p>
            <a:pPr>
              <a:defRPr sz="1100"/>
            </a:pPr>
          </a:p>
          <a:p>
            <a:pPr>
              <a:defRPr sz="1100"/>
            </a:pPr>
          </a:p>
          <a:p>
            <a:pPr>
              <a:defRPr sz="1100"/>
            </a:pPr>
            <a:r>
              <a:t>w^{(e)}(x,y) = [N^{(e)}] \{W^{(e)}\} =\{W^{(e)}\}^T [N^{(e)}]^T</a:t>
            </a:r>
          </a:p>
          <a:p>
            <a:pPr>
              <a:defRPr sz="1100"/>
            </a:pPr>
          </a:p>
          <a:p>
            <a:pPr>
              <a:defRPr sz="1100"/>
            </a:pPr>
            <a:r>
              <a:t> \{W^{(e)}\} \text{: Nodal values of weighting functions for element }e</a:t>
            </a:r>
          </a:p>
          <a:p>
            <a:pPr>
              <a:defRPr sz="1100"/>
            </a:pPr>
          </a:p>
          <a:p>
            <a:pPr>
              <a:defRPr sz="1100"/>
            </a:pPr>
            <a:r>
              <a:t>\{ W^{(e)} \} = [L^{(e)}] \{W\}</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Shape 532"/>
          <p:cNvSpPr/>
          <p:nvPr>
            <p:ph type="sldImg"/>
          </p:nvPr>
        </p:nvSpPr>
        <p:spPr>
          <a:prstGeom prst="rect">
            <a:avLst/>
          </a:prstGeom>
        </p:spPr>
        <p:txBody>
          <a:bodyPr/>
          <a:lstStyle/>
          <a:p>
            <a:pPr/>
          </a:p>
        </p:txBody>
      </p:sp>
      <p:sp>
        <p:nvSpPr>
          <p:cNvPr id="533" name="Shape 533"/>
          <p:cNvSpPr/>
          <p:nvPr>
            <p:ph type="body" sz="quarter" idx="1"/>
          </p:nvPr>
        </p:nvSpPr>
        <p:spPr>
          <a:prstGeom prst="rect">
            <a:avLst/>
          </a:prstGeom>
        </p:spPr>
        <p:txBody>
          <a:bodyPr/>
          <a:lstStyle/>
          <a:p>
            <a:pPr>
              <a:defRPr sz="1100"/>
            </a:pPr>
            <a:r>
              <a:t>D \iint_\Omega \{\nabla w \}^T  \{\nabla \Theta \} \; dV =  \sum_{e=1}^{N_e} \left(  D \iint_{\Omega^{(e)}} \{\nabla w \}^T  \{\nabla \Theta \} \; dV  \right)</a:t>
            </a:r>
          </a:p>
          <a:p>
            <a:pPr>
              <a:defRPr sz="1100"/>
            </a:pPr>
          </a:p>
          <a:p>
            <a:pPr>
              <a:defRPr sz="1100"/>
            </a:pPr>
            <a:r>
              <a:t>D \iint_{\Omega^{(e)}} \{\nabla w \}^T  \{\nabla \Theta \} \; dV = \{W^{(e)}\}^T [K^{(e)}] \{\Theta^{(e)}\} = \{W\}^T [L^{(e)}]^T [K^{(e)}][L^{(e)}] \{\Theta\} </a:t>
            </a:r>
          </a:p>
          <a:p>
            <a:pPr>
              <a:defRPr sz="1100"/>
            </a:pPr>
          </a:p>
          <a:p>
            <a:pPr>
              <a:defRPr sz="1100"/>
            </a:pPr>
            <a:r>
              <a:t>D \iint_\Omega \{\nabla w \}^T  \{\nabla \Theta \} \; dV = \{W\}^T [K] \{\Theta\}</a:t>
            </a:r>
          </a:p>
          <a:p>
            <a:pPr>
              <a:defRPr sz="1100"/>
            </a:pPr>
          </a:p>
          <a:p>
            <a:pPr>
              <a:defRPr sz="1100"/>
            </a:pPr>
            <a:r>
              <a:t>[K^{(e)}] = D \iint_{\Omega^(e)}  [B^{(e)}] [B^{(e)}] dV</a:t>
            </a:r>
          </a:p>
          <a:p>
            <a:pPr>
              <a:defRPr sz="1100"/>
            </a:pPr>
          </a:p>
          <a:p>
            <a:pPr>
              <a:defRPr sz="1100"/>
            </a:pPr>
            <a:r>
              <a:t>[K] = \sum_{e=1}^{N_e} \left( [L^{(e)}]^T [K^{(e)}] [L^{(e)}] \right )</a:t>
            </a:r>
          </a:p>
          <a:p>
            <a:pPr>
              <a:defRPr sz="1100"/>
            </a:pPr>
          </a:p>
          <a:p>
            <a:pPr>
              <a:defRPr sz="1100"/>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Shape 550"/>
          <p:cNvSpPr/>
          <p:nvPr>
            <p:ph type="sldImg"/>
          </p:nvPr>
        </p:nvSpPr>
        <p:spPr>
          <a:prstGeom prst="rect">
            <a:avLst/>
          </a:prstGeom>
        </p:spPr>
        <p:txBody>
          <a:bodyPr/>
          <a:lstStyle/>
          <a:p>
            <a:pPr/>
          </a:p>
        </p:txBody>
      </p:sp>
      <p:sp>
        <p:nvSpPr>
          <p:cNvPr id="551" name="Shape 551"/>
          <p:cNvSpPr/>
          <p:nvPr>
            <p:ph type="body" sz="quarter" idx="1"/>
          </p:nvPr>
        </p:nvSpPr>
        <p:spPr>
          <a:prstGeom prst="rect">
            <a:avLst/>
          </a:prstGeom>
        </p:spPr>
        <p:txBody>
          <a:bodyPr/>
          <a:lstStyle/>
          <a:p>
            <a:pPr>
              <a:defRPr sz="1100"/>
            </a:pPr>
            <a:r>
              <a:t>\frac{D\,h}{k} \int_{\Gamma_R} w \; \Theta \; dS =  \sum_{e=1}^{N_e} \left(  \frac{D\,h}{k} \int_{\Gamma_R^{(e)}} w \; \Theta \; dS  \right)</a:t>
            </a:r>
          </a:p>
          <a:p>
            <a:pPr>
              <a:defRPr sz="1100"/>
            </a:pPr>
          </a:p>
          <a:p>
            <a:pPr>
              <a:defRPr sz="1100"/>
            </a:pPr>
            <a:r>
              <a:t>\frac{D\,h}{k} \iint_{\Gamma_R^{(e)}} w \; \Theta \; dS =  \{W^{(e)}\}^T [C^{(e)}] \{\Theta^{(e)}\} = \{W\}^T [L^{(e)}]^T [C^{(e)}][L^{(e)}] \{\Theta\}</a:t>
            </a:r>
          </a:p>
          <a:p>
            <a:pPr>
              <a:defRPr sz="1100"/>
            </a:pPr>
          </a:p>
          <a:p>
            <a:pPr>
              <a:defRPr sz="1100"/>
            </a:pPr>
            <a:r>
              <a:t>\frac{D\,h}{k} \int_{\Gamma_R} w \; \Theta \; dS = \{W\}^T [C] \{\Theta\} </a:t>
            </a:r>
          </a:p>
          <a:p>
            <a:pPr>
              <a:defRPr sz="1100"/>
            </a:pPr>
          </a:p>
          <a:p>
            <a:pPr>
              <a:defRPr sz="1100"/>
            </a:pPr>
            <a:r>
              <a:t>[C^{(e)}] = \frac{D\,h}{k} \int_{\Gamma_R^{(e)}}  [N^{(e)}] [N^{(e)}] dS</a:t>
            </a:r>
          </a:p>
          <a:p>
            <a:pPr>
              <a:defRPr sz="1100"/>
            </a:pPr>
          </a:p>
          <a:p>
            <a:pPr>
              <a:defRPr sz="1100"/>
            </a:pPr>
            <a:r>
              <a:t>[C] = \sum_{e=1}^{N_e} \left( [L^{(e)}]^T [C^{(e)}] [L^{(e)}] \right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Shape 566"/>
          <p:cNvSpPr/>
          <p:nvPr>
            <p:ph type="sldImg"/>
          </p:nvPr>
        </p:nvSpPr>
        <p:spPr>
          <a:prstGeom prst="rect">
            <a:avLst/>
          </a:prstGeom>
        </p:spPr>
        <p:txBody>
          <a:bodyPr/>
          <a:lstStyle/>
          <a:p>
            <a:pPr/>
          </a:p>
        </p:txBody>
      </p:sp>
      <p:sp>
        <p:nvSpPr>
          <p:cNvPr id="567" name="Shape 567"/>
          <p:cNvSpPr/>
          <p:nvPr>
            <p:ph type="body" sz="quarter" idx="1"/>
          </p:nvPr>
        </p:nvSpPr>
        <p:spPr>
          <a:prstGeom prst="rect">
            <a:avLst/>
          </a:prstGeom>
        </p:spPr>
        <p:txBody>
          <a:bodyPr/>
          <a:lstStyle/>
          <a:p>
            <a:pPr>
              <a:defRPr sz="1100"/>
            </a:pPr>
            <a:r>
              <a:t>- \frac{D}{k} \int_{\Gamma_q} w \, \bar q \; dS + </a:t>
            </a:r>
          </a:p>
          <a:p>
            <a:pPr>
              <a:defRPr sz="1100"/>
            </a:pPr>
            <a:r>
              <a:t>\frac{D\,h}{k} \int_{\Gamma_R} w \, T \; dS +</a:t>
            </a:r>
          </a:p>
          <a:p>
            <a:pPr>
              <a:defRPr sz="1100"/>
            </a:pPr>
            <a:r>
              <a:t>\iint_\Omega w\, s \, \mu \; dV</a:t>
            </a:r>
          </a:p>
          <a:p>
            <a:pPr>
              <a:defRPr sz="1100"/>
            </a:pPr>
            <a:r>
              <a:t>=</a:t>
            </a:r>
          </a:p>
          <a:p>
            <a:pPr>
              <a:defRPr sz="1100"/>
            </a:pPr>
            <a:r>
              <a:t>\{W\}^T \{f\}</a:t>
            </a:r>
          </a:p>
          <a:p>
            <a:pPr>
              <a:defRPr sz="1100"/>
            </a:pPr>
          </a:p>
          <a:p>
            <a:pPr>
              <a:defRPr sz="1100"/>
            </a:pPr>
          </a:p>
          <a:p>
            <a:pPr>
              <a:defRPr sz="1100"/>
            </a:pPr>
          </a:p>
          <a:p>
            <a:pPr>
              <a:defRPr sz="1100"/>
            </a:pPr>
          </a:p>
          <a:p>
            <a:pPr>
              <a:defRPr sz="1100"/>
            </a:pPr>
          </a:p>
          <a:p>
            <a:pPr>
              <a:defRPr sz="1100"/>
            </a:pPr>
            <a:r>
              <a:t>\{f\} = \begin{bmatrix}</a:t>
            </a:r>
          </a:p>
          <a:p>
            <a:pPr>
              <a:defRPr sz="1100"/>
            </a:pPr>
            <a:r>
              <a:t>\{f_\Omega\} &amp;</a:t>
            </a:r>
          </a:p>
          <a:p>
            <a:pPr>
              <a:defRPr sz="1100"/>
            </a:pPr>
            <a:r>
              <a:t>\{f_{\Gamma_q}\} &amp;</a:t>
            </a:r>
          </a:p>
          <a:p>
            <a:pPr>
              <a:defRPr sz="1100"/>
            </a:pPr>
            <a:r>
              <a:t>\{f_{\Gamma_{R_1}}\}</a:t>
            </a:r>
          </a:p>
          <a:p>
            <a:pPr>
              <a:defRPr sz="1100"/>
            </a:pPr>
            <a:r>
              <a:t>\end{bmatrix}</a:t>
            </a:r>
          </a:p>
          <a:p>
            <a:pPr>
              <a:defRPr sz="1100"/>
            </a:pPr>
            <a:r>
              <a:t>\begin{bmatrix}</a:t>
            </a:r>
          </a:p>
          <a:p>
            <a:pPr>
              <a:defRPr sz="1100"/>
            </a:pPr>
            <a:r>
              <a:t>\mu \\</a:t>
            </a:r>
          </a:p>
          <a:p>
            <a:pPr>
              <a:defRPr sz="1100"/>
            </a:pPr>
            <a:r>
              <a:t>\bar q \\</a:t>
            </a:r>
          </a:p>
          <a:p>
            <a:pPr>
              <a:defRPr sz="1100"/>
            </a:pPr>
            <a:r>
              <a:t>T</a:t>
            </a:r>
          </a:p>
          <a:p>
            <a:pPr>
              <a:defRPr sz="1100"/>
            </a:pPr>
            <a:r>
              <a:t>\end{bmatrix}</a:t>
            </a:r>
          </a:p>
          <a:p>
            <a:pPr>
              <a:defRPr sz="1100"/>
            </a:pPr>
          </a:p>
          <a:p>
            <a:pPr>
              <a:defRPr sz="1100"/>
            </a:pPr>
          </a:p>
          <a:p>
            <a:pPr>
              <a:defRPr sz="1100"/>
            </a:pPr>
          </a:p>
          <a:p>
            <a:pPr>
              <a:defRPr sz="1100"/>
            </a:pPr>
            <a:r>
              <a:t>\begin{align*}</a:t>
            </a:r>
          </a:p>
          <a:p>
            <a:pPr>
              <a:defRPr sz="1100"/>
            </a:pPr>
            <a:r>
              <a:t>&amp;\{f_\Omega^{(e)}\} = \iint_{\Omega^{(e)}} [N^{(e)}]^T\, s^{(e)} dV \\</a:t>
            </a:r>
          </a:p>
          <a:p>
            <a:pPr>
              <a:defRPr sz="1100"/>
            </a:pPr>
            <a:r>
              <a:t>&amp;\{f_{\Gamma_q}^{(e)}\} = -\frac{D}{k} \int_{\Gamma_q^{(e)}} [N^{(e)}]^T dS \\</a:t>
            </a:r>
          </a:p>
          <a:p>
            <a:pPr>
              <a:defRPr sz="1100"/>
            </a:pPr>
            <a:r>
              <a:t>&amp;\{f_{\Gamma_{R_1}}^{(e)}\} = \frac{D\,h}{k} \int_{\Gamma_{R}^{(e)}} [N^{(e)}]^T dS \\</a:t>
            </a:r>
          </a:p>
          <a:p>
            <a:pPr>
              <a:defRPr sz="1100"/>
            </a:pPr>
            <a:r>
              <a:t>\end{align}</a:t>
            </a:r>
          </a:p>
          <a:p>
            <a:pPr>
              <a:defRPr sz="1100"/>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hape 291"/>
          <p:cNvSpPr/>
          <p:nvPr>
            <p:ph type="sldImg"/>
          </p:nvPr>
        </p:nvSpPr>
        <p:spPr>
          <a:prstGeom prst="rect">
            <a:avLst/>
          </a:prstGeom>
        </p:spPr>
        <p:txBody>
          <a:bodyPr/>
          <a:lstStyle/>
          <a:p>
            <a:pPr/>
          </a:p>
        </p:txBody>
      </p:sp>
      <p:sp>
        <p:nvSpPr>
          <p:cNvPr id="292" name="Shape 292"/>
          <p:cNvSpPr/>
          <p:nvPr>
            <p:ph type="body" sz="quarter" idx="1"/>
          </p:nvPr>
        </p:nvSpPr>
        <p:spPr>
          <a:prstGeom prst="rect">
            <a:avLst/>
          </a:prstGeom>
        </p:spPr>
        <p:txBody>
          <a:bodyPr/>
          <a:lstStyle>
            <a:lvl1pPr>
              <a:defRPr sz="1100"/>
            </a:lvl1pPr>
          </a:lstStyle>
          <a:p>
            <a:pPr/>
            <a:r>
              <a:t>Si vuole ottenere una equazione di bilancio con variabili di campo, ovvero che dipendano unicamente dallo spazio (e in aggiunta anche dal tempo), quindi si introduce la variabile di campo “temperatura” il vettore “flusso di calore” e la “densità di potenza della sorgente esterna”</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Shape 582"/>
          <p:cNvSpPr/>
          <p:nvPr>
            <p:ph type="sldImg"/>
          </p:nvPr>
        </p:nvSpPr>
        <p:spPr>
          <a:prstGeom prst="rect">
            <a:avLst/>
          </a:prstGeom>
        </p:spPr>
        <p:txBody>
          <a:bodyPr/>
          <a:lstStyle/>
          <a:p>
            <a:pPr/>
          </a:p>
        </p:txBody>
      </p:sp>
      <p:sp>
        <p:nvSpPr>
          <p:cNvPr id="583" name="Shape 583"/>
          <p:cNvSpPr/>
          <p:nvPr>
            <p:ph type="body" sz="quarter" idx="1"/>
          </p:nvPr>
        </p:nvSpPr>
        <p:spPr>
          <a:prstGeom prst="rect">
            <a:avLst/>
          </a:prstGeom>
        </p:spPr>
        <p:txBody>
          <a:bodyPr/>
          <a:lstStyle/>
          <a:p>
            <a:pPr>
              <a:defRPr sz="1100"/>
            </a:pPr>
            <a:r>
              <a:t>\iint_\Omega w \,\dot \theta \; dV =</a:t>
            </a:r>
          </a:p>
          <a:p>
            <a:pPr>
              <a:defRPr sz="1100"/>
            </a:pPr>
          </a:p>
          <a:p>
            <a:pPr>
              <a:defRPr sz="1100"/>
            </a:pPr>
            <a:r>
              <a:t>\{W\}^T [M] \{\dot \Theta\}</a:t>
            </a:r>
          </a:p>
          <a:p>
            <a:pPr>
              <a:defRPr sz="1100"/>
            </a:pPr>
          </a:p>
          <a:p>
            <a:pPr>
              <a:defRPr sz="1100"/>
            </a:pPr>
            <a:r>
              <a:t>[M^{(e)}] = \iint_{\Omega^(e)}  [N^{(e)}] [N^{(e)}] dV</a:t>
            </a:r>
          </a:p>
          <a:p>
            <a:pPr>
              <a:defRPr sz="1100"/>
            </a:pPr>
          </a:p>
          <a:p>
            <a:pPr>
              <a:defRPr sz="1100"/>
            </a:pPr>
            <a:r>
              <a:t>[M] = \sum_{e=1}^{N_e} \left( [L^{(e)}]^T [M^{(e)}] [L^{(e)}] \right )</a:t>
            </a:r>
          </a:p>
          <a:p>
            <a:pPr>
              <a:defRPr sz="1100"/>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Shape 595"/>
          <p:cNvSpPr/>
          <p:nvPr>
            <p:ph type="sldImg"/>
          </p:nvPr>
        </p:nvSpPr>
        <p:spPr>
          <a:prstGeom prst="rect">
            <a:avLst/>
          </a:prstGeom>
        </p:spPr>
        <p:txBody>
          <a:bodyPr/>
          <a:lstStyle/>
          <a:p>
            <a:pPr/>
          </a:p>
        </p:txBody>
      </p:sp>
      <p:sp>
        <p:nvSpPr>
          <p:cNvPr id="596" name="Shape 596"/>
          <p:cNvSpPr/>
          <p:nvPr>
            <p:ph type="body" sz="quarter" idx="1"/>
          </p:nvPr>
        </p:nvSpPr>
        <p:spPr>
          <a:prstGeom prst="rect">
            <a:avLst/>
          </a:prstGeom>
        </p:spPr>
        <p:txBody>
          <a:bodyPr/>
          <a:lstStyle/>
          <a:p>
            <a:pPr>
              <a:defRPr sz="1100"/>
            </a:pPr>
            <a:r>
              <a:t>\{W\}^T [M] \{\dot\Theta\} + \{W\}^T [K] \{\Theta\} =</a:t>
            </a:r>
          </a:p>
          <a:p>
            <a:pPr>
              <a:defRPr sz="1100"/>
            </a:pPr>
            <a:r>
              <a:t>- \{W\}^T [C] \{\Theta\} + \{W\}^T \{f\} </a:t>
            </a:r>
          </a:p>
          <a:p>
            <a:pPr>
              <a:defRPr sz="1100"/>
            </a:pPr>
          </a:p>
          <a:p>
            <a:pPr>
              <a:defRPr sz="1100"/>
            </a:pPr>
          </a:p>
          <a:p>
            <a:pPr>
              <a:defRPr sz="1100"/>
            </a:pPr>
            <a:r>
              <a:t>[M] \{\dot \Theta\} + [L] \{\Theta\} = \{f\}</a:t>
            </a:r>
          </a:p>
          <a:p>
            <a:pPr>
              <a:defRPr sz="1100"/>
            </a:pPr>
          </a:p>
          <a:p>
            <a:pPr>
              <a:defRPr sz="1100"/>
            </a:pPr>
          </a:p>
          <a:p>
            <a:pPr>
              <a:defRPr sz="1100"/>
            </a:pPr>
            <a:r>
              <a:t>[L] = [K] + [C]</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Shape 612"/>
          <p:cNvSpPr/>
          <p:nvPr>
            <p:ph type="sldImg"/>
          </p:nvPr>
        </p:nvSpPr>
        <p:spPr>
          <a:prstGeom prst="rect">
            <a:avLst/>
          </a:prstGeom>
        </p:spPr>
        <p:txBody>
          <a:bodyPr/>
          <a:lstStyle/>
          <a:p>
            <a:pPr/>
          </a:p>
        </p:txBody>
      </p:sp>
      <p:sp>
        <p:nvSpPr>
          <p:cNvPr id="613" name="Shape 613"/>
          <p:cNvSpPr/>
          <p:nvPr>
            <p:ph type="body" sz="quarter" idx="1"/>
          </p:nvPr>
        </p:nvSpPr>
        <p:spPr>
          <a:prstGeom prst="rect">
            <a:avLst/>
          </a:prstGeom>
        </p:spPr>
        <p:txBody>
          <a:bodyPr/>
          <a:lstStyle/>
          <a:p>
            <a:pPr>
              <a:defRPr sz="1100"/>
            </a:pPr>
            <a:r>
              <a:t>\{W\}^T [M] \{\dot\Theta\} + \{W\}^T [K] \{\Theta\} =</a:t>
            </a:r>
          </a:p>
          <a:p>
            <a:pPr>
              <a:defRPr sz="1100"/>
            </a:pPr>
            <a:r>
              <a:t>- \{W\}^T [C] \{\Theta\} + \{W\}^T \{f\} </a:t>
            </a:r>
          </a:p>
          <a:p>
            <a:pPr>
              <a:defRPr sz="1100"/>
            </a:pPr>
          </a:p>
          <a:p>
            <a:pPr>
              <a:defRPr sz="1100"/>
            </a:pPr>
          </a:p>
          <a:p>
            <a:pPr>
              <a:defRPr sz="1100"/>
            </a:pPr>
            <a:r>
              <a:t>[M] \{\dot \Theta\} + [L] \{\Theta\} = \{f\}</a:t>
            </a:r>
          </a:p>
          <a:p>
            <a:pPr>
              <a:defRPr sz="1100"/>
            </a:pPr>
          </a:p>
          <a:p>
            <a:pPr>
              <a:defRPr sz="1100"/>
            </a:pPr>
          </a:p>
          <a:p>
            <a:pPr>
              <a:defRPr sz="1100"/>
            </a:pPr>
            <a:r>
              <a:t>[L] = [K] + [C]</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Shape 627"/>
          <p:cNvSpPr/>
          <p:nvPr>
            <p:ph type="sldImg"/>
          </p:nvPr>
        </p:nvSpPr>
        <p:spPr>
          <a:prstGeom prst="rect">
            <a:avLst/>
          </a:prstGeom>
        </p:spPr>
        <p:txBody>
          <a:bodyPr/>
          <a:lstStyle/>
          <a:p>
            <a:pPr/>
          </a:p>
        </p:txBody>
      </p:sp>
      <p:sp>
        <p:nvSpPr>
          <p:cNvPr id="628" name="Shape 628"/>
          <p:cNvSpPr/>
          <p:nvPr>
            <p:ph type="body" sz="quarter" idx="1"/>
          </p:nvPr>
        </p:nvSpPr>
        <p:spPr>
          <a:prstGeom prst="rect">
            <a:avLst/>
          </a:prstGeom>
        </p:spPr>
        <p:txBody>
          <a:bodyPr/>
          <a:lstStyle/>
          <a:p>
            <a:pPr>
              <a:defRPr sz="1100"/>
            </a:pPr>
            <a:r>
              <a:t>\Theta ^{(e)}(x,y) = </a:t>
            </a:r>
          </a:p>
          <a:p>
            <a:pPr>
              <a:defRPr sz="1100"/>
            </a:pPr>
            <a:r>
              <a:t>\begin{bmatrix}</a:t>
            </a:r>
          </a:p>
          <a:p>
            <a:pPr>
              <a:defRPr sz="1100"/>
            </a:pPr>
            <a:r>
              <a:t>1 &amp; x &amp; y</a:t>
            </a:r>
          </a:p>
          <a:p>
            <a:pPr>
              <a:defRPr sz="1100"/>
            </a:pPr>
            <a:r>
              <a:t> \end{bmatrix}</a:t>
            </a:r>
          </a:p>
          <a:p>
            <a:pPr>
              <a:defRPr sz="1100"/>
            </a:pPr>
            <a:r>
              <a:t>\begin{Bmatrix}</a:t>
            </a:r>
          </a:p>
          <a:p>
            <a:pPr>
              <a:defRPr sz="1100"/>
            </a:pPr>
            <a:r>
              <a:t>a_0^{(e)} \\ a_1^{(e)} \\ a_2^{(e)}</a:t>
            </a:r>
          </a:p>
          <a:p>
            <a:pPr>
              <a:defRPr sz="1100"/>
            </a:pPr>
            <a:r>
              <a:t> \end{Bmatrix}</a:t>
            </a:r>
          </a:p>
          <a:p>
            <a:pPr>
              <a:defRPr sz="1100"/>
            </a:pPr>
            <a:r>
              <a:t>= [p(x,y)] \{a \}</a:t>
            </a:r>
          </a:p>
          <a:p>
            <a:pPr>
              <a:defRPr sz="1100"/>
            </a:pPr>
          </a:p>
          <a:p>
            <a:pPr>
              <a:defRPr sz="1100"/>
            </a:pPr>
          </a:p>
          <a:p>
            <a:pPr>
              <a:defRPr sz="1100"/>
            </a:pPr>
          </a:p>
          <a:p>
            <a:pPr>
              <a:defRPr sz="1100"/>
            </a:pPr>
          </a:p>
          <a:p>
            <a:pPr>
              <a:defRPr sz="1100"/>
            </a:pPr>
            <a:r>
              <a:t>\begin{bmatrix}</a:t>
            </a:r>
          </a:p>
          <a:p>
            <a:pPr>
              <a:defRPr sz="1100"/>
            </a:pPr>
            <a:r>
              <a:t>1 &amp; x_1^{(e)} &amp; y_1{(e)} \\</a:t>
            </a:r>
          </a:p>
          <a:p>
            <a:pPr>
              <a:defRPr sz="1100"/>
            </a:pPr>
            <a:r>
              <a:t>1 &amp; x_2^{(e)} &amp; y_2{(e)} \\</a:t>
            </a:r>
          </a:p>
          <a:p>
            <a:pPr>
              <a:defRPr sz="1100"/>
            </a:pPr>
            <a:r>
              <a:t>1 &amp; x_3^{(e)} &amp; y_3{(e)} </a:t>
            </a:r>
          </a:p>
          <a:p>
            <a:pPr>
              <a:defRPr sz="1100"/>
            </a:pPr>
            <a:r>
              <a:t> \end{bmatrix}</a:t>
            </a:r>
          </a:p>
          <a:p>
            <a:pPr>
              <a:defRPr sz="1100"/>
            </a:pPr>
            <a:r>
              <a:t>=</a:t>
            </a:r>
          </a:p>
          <a:p>
            <a:pPr>
              <a:defRPr sz="1100"/>
            </a:pPr>
            <a:r>
              <a:t>\begin{bmatrix} </a:t>
            </a:r>
          </a:p>
          <a:p>
            <a:pPr>
              <a:defRPr sz="1100"/>
            </a:pPr>
            <a:r>
              <a:t>a_0^{(e)} \\ a_1^{(e)} \\a_2^{(e)}</a:t>
            </a:r>
          </a:p>
          <a:p>
            <a:pPr>
              <a:defRPr sz="1100"/>
            </a:pPr>
            <a:r>
              <a:t>\end{bmatrix}</a:t>
            </a:r>
          </a:p>
          <a:p>
            <a:pPr>
              <a:defRPr sz="1100"/>
            </a:pPr>
            <a:r>
              <a:t>=</a:t>
            </a:r>
          </a:p>
          <a:p>
            <a:pPr>
              <a:defRPr sz="1100"/>
            </a:pPr>
            <a:r>
              <a:t>\begin{bmatrix} </a:t>
            </a:r>
          </a:p>
          <a:p>
            <a:pPr>
              <a:defRPr sz="1100"/>
            </a:pPr>
            <a:r>
              <a:t>\Theta_0^{(e)} \\ \Theta_1^{(e)} \\ \Theta_2^{(e)}</a:t>
            </a:r>
          </a:p>
          <a:p>
            <a:pPr>
              <a:defRPr sz="1100"/>
            </a:pPr>
            <a:r>
              <a:t>\end{bmatrix}</a:t>
            </a:r>
          </a:p>
          <a:p>
            <a:pPr>
              <a:defRPr sz="1100"/>
            </a:pPr>
          </a:p>
          <a:p>
            <a:pPr>
              <a:defRPr sz="1100"/>
            </a:pPr>
          </a:p>
          <a:p>
            <a:pPr>
              <a:defRPr sz="1100"/>
            </a:pPr>
          </a:p>
          <a:p>
            <a:pPr>
              <a:defRPr sz="1100"/>
            </a:pPr>
          </a:p>
          <a:p>
            <a:pPr>
              <a:defRPr sz="1100"/>
            </a:pPr>
            <a:r>
              <a:t>[M^{(e)}] \{a^{(e)}\} = \{ \Theta^{(e)}\}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2" name="Shape 642"/>
          <p:cNvSpPr/>
          <p:nvPr>
            <p:ph type="sldImg"/>
          </p:nvPr>
        </p:nvSpPr>
        <p:spPr>
          <a:prstGeom prst="rect">
            <a:avLst/>
          </a:prstGeom>
        </p:spPr>
        <p:txBody>
          <a:bodyPr/>
          <a:lstStyle/>
          <a:p>
            <a:pPr/>
          </a:p>
        </p:txBody>
      </p:sp>
      <p:sp>
        <p:nvSpPr>
          <p:cNvPr id="643" name="Shape 643"/>
          <p:cNvSpPr/>
          <p:nvPr>
            <p:ph type="body" sz="quarter" idx="1"/>
          </p:nvPr>
        </p:nvSpPr>
        <p:spPr>
          <a:prstGeom prst="rect">
            <a:avLst/>
          </a:prstGeom>
        </p:spPr>
        <p:txBody>
          <a:bodyPr/>
          <a:lstStyle/>
          <a:p>
            <a:pPr>
              <a:defRPr sz="1100"/>
            </a:pPr>
            <a:r>
              <a:t>\Theta ^{(e)}(x,y) = [p(x,y)] [M^{(e)}]^{-1} \{\Theta^{(e)}\} </a:t>
            </a:r>
          </a:p>
          <a:p>
            <a:pPr>
              <a:defRPr sz="1100"/>
            </a:pPr>
          </a:p>
          <a:p>
            <a:pPr>
              <a:defRPr sz="1100"/>
            </a:pPr>
          </a:p>
          <a:p>
            <a:pPr>
              <a:defRPr sz="1100"/>
            </a:pPr>
            <a:r>
              <a:t>[N^{(e)}]  = [p(x,y)] [M^{(e)}]^{-1}</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6" name="Shape 656"/>
          <p:cNvSpPr/>
          <p:nvPr>
            <p:ph type="sldImg"/>
          </p:nvPr>
        </p:nvSpPr>
        <p:spPr>
          <a:prstGeom prst="rect">
            <a:avLst/>
          </a:prstGeom>
        </p:spPr>
        <p:txBody>
          <a:bodyPr/>
          <a:lstStyle/>
          <a:p>
            <a:pPr/>
          </a:p>
        </p:txBody>
      </p:sp>
      <p:sp>
        <p:nvSpPr>
          <p:cNvPr id="657" name="Shape 657"/>
          <p:cNvSpPr/>
          <p:nvPr>
            <p:ph type="body" sz="quarter" idx="1"/>
          </p:nvPr>
        </p:nvSpPr>
        <p:spPr>
          <a:prstGeom prst="rect">
            <a:avLst/>
          </a:prstGeom>
        </p:spPr>
        <p:txBody>
          <a:bodyPr/>
          <a:lstStyle>
            <a:lvl1pPr>
              <a:defRPr sz="1100"/>
            </a:lvl1pPr>
          </a:lstStyle>
          <a:p>
            <a:pPr/>
            <a:r>
              <a:t>[K^{(e)}] = D \iint_{\Omega^(e)}  [B^{(e)}] [B^{(e)}] dV = D  \, [B^{(e)}] \, [B^{(e)}] \, A^{(e)}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Shape 674"/>
          <p:cNvSpPr/>
          <p:nvPr>
            <p:ph type="sldImg"/>
          </p:nvPr>
        </p:nvSpPr>
        <p:spPr>
          <a:prstGeom prst="rect">
            <a:avLst/>
          </a:prstGeom>
        </p:spPr>
        <p:txBody>
          <a:bodyPr/>
          <a:lstStyle/>
          <a:p>
            <a:pPr/>
          </a:p>
        </p:txBody>
      </p:sp>
      <p:sp>
        <p:nvSpPr>
          <p:cNvPr id="675" name="Shape 675"/>
          <p:cNvSpPr/>
          <p:nvPr>
            <p:ph type="body" sz="quarter" idx="1"/>
          </p:nvPr>
        </p:nvSpPr>
        <p:spPr>
          <a:prstGeom prst="rect">
            <a:avLst/>
          </a:prstGeom>
        </p:spPr>
        <p:txBody>
          <a:bodyPr/>
          <a:lstStyle/>
          <a:p>
            <a:pPr>
              <a:defRPr sz="1100"/>
            </a:pPr>
            <a:r>
              <a:t>\{f_{\Gamma_q}^{(e)}\} = - \frac{D}{k} \int_{\Gamma_q^{(e)}} [N^{(e)}]^T dS = - \frac{D}{k} \int_{-1}^{+1} </a:t>
            </a:r>
          </a:p>
          <a:p>
            <a:pPr>
              <a:defRPr sz="1100"/>
            </a:pPr>
            <a:r>
              <a:t>\begin{Bmatrix}</a:t>
            </a:r>
          </a:p>
          <a:p>
            <a:pPr>
              <a:defRPr sz="1100"/>
            </a:pPr>
            <a:r>
              <a:t>N_1^{(e)}(x(\xi),y(\xi)) \\</a:t>
            </a:r>
          </a:p>
          <a:p>
            <a:pPr>
              <a:defRPr sz="1100"/>
            </a:pPr>
            <a:r>
              <a:t>N_2^{(e)}(x(\xi),y(\xi)) \\</a:t>
            </a:r>
          </a:p>
          <a:p>
            <a:pPr>
              <a:defRPr sz="1100"/>
            </a:pPr>
            <a:r>
              <a:t>N_3^{(e)}(x(\xi),y(\xi))</a:t>
            </a:r>
          </a:p>
          <a:p>
            <a:pPr>
              <a:defRPr sz="1100"/>
            </a:pPr>
            <a:r>
              <a:t>\end{Bmatrix}</a:t>
            </a:r>
          </a:p>
          <a:p>
            <a:pPr>
              <a:defRPr sz="1100"/>
            </a:pPr>
            <a:r>
              <a:t>\frac{\ell_{31}}{2} d\xi</a:t>
            </a:r>
          </a:p>
          <a:p>
            <a:pPr>
              <a:defRPr sz="1100"/>
            </a:pPr>
          </a:p>
          <a:p>
            <a:pPr>
              <a:defRPr sz="1100"/>
            </a:pPr>
          </a:p>
          <a:p>
            <a:pPr>
              <a:defRPr sz="1100"/>
            </a:pPr>
          </a:p>
          <a:p>
            <a:pPr>
              <a:defRPr sz="1100"/>
            </a:pPr>
          </a:p>
          <a:p>
            <a:pPr>
              <a:defRPr sz="1100"/>
            </a:pPr>
            <a:r>
              <a:t>\{f_{\Gamma_{R_1}}^{(e)}\} = \frac{Dh}{k} \int_{\Gamma_{R}^{(e)}} [N^{(e)}]^T dS = \frac{D h}{k} \int_{-1}^{+1} </a:t>
            </a:r>
          </a:p>
          <a:p>
            <a:pPr>
              <a:defRPr sz="1100"/>
            </a:pPr>
            <a:r>
              <a:t>\begin{Bmatrix}</a:t>
            </a:r>
          </a:p>
          <a:p>
            <a:pPr>
              <a:defRPr sz="1100"/>
            </a:pPr>
            <a:r>
              <a:t>N_1^{(e)}(x(\xi),y(\xi)) \\</a:t>
            </a:r>
          </a:p>
          <a:p>
            <a:pPr>
              <a:defRPr sz="1100"/>
            </a:pPr>
            <a:r>
              <a:t>N_2^{(e)}(x(\xi),y(\xi)) \\</a:t>
            </a:r>
          </a:p>
          <a:p>
            <a:pPr>
              <a:defRPr sz="1100"/>
            </a:pPr>
            <a:r>
              <a:t>N_3^{(e)}(x(\xi),y(\xi))</a:t>
            </a:r>
          </a:p>
          <a:p>
            <a:pPr>
              <a:defRPr sz="1100"/>
            </a:pPr>
            <a:r>
              <a:t>\end{Bmatrix}</a:t>
            </a:r>
          </a:p>
          <a:p>
            <a:pPr>
              <a:defRPr sz="1100"/>
            </a:pPr>
            <a:r>
              <a:t>\frac{\ell_{31}}{2} d\xi</a:t>
            </a:r>
          </a:p>
          <a:p>
            <a:pPr>
              <a:defRPr sz="1100"/>
            </a:pPr>
          </a:p>
          <a:p>
            <a:pPr>
              <a:defRPr sz="1100"/>
            </a:pPr>
          </a:p>
          <a:p>
            <a:pPr>
              <a:defRPr sz="1100"/>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0" name="Shape 690"/>
          <p:cNvSpPr/>
          <p:nvPr>
            <p:ph type="sldImg"/>
          </p:nvPr>
        </p:nvSpPr>
        <p:spPr>
          <a:prstGeom prst="rect">
            <a:avLst/>
          </a:prstGeom>
        </p:spPr>
        <p:txBody>
          <a:bodyPr/>
          <a:lstStyle/>
          <a:p>
            <a:pPr/>
          </a:p>
        </p:txBody>
      </p:sp>
      <p:sp>
        <p:nvSpPr>
          <p:cNvPr id="691" name="Shape 691"/>
          <p:cNvSpPr/>
          <p:nvPr>
            <p:ph type="body" sz="quarter" idx="1"/>
          </p:nvPr>
        </p:nvSpPr>
        <p:spPr>
          <a:prstGeom prst="rect">
            <a:avLst/>
          </a:prstGeom>
        </p:spPr>
        <p:txBody>
          <a:bodyPr/>
          <a:lstStyle/>
          <a:p>
            <a:pPr>
              <a:defRPr sz="1100"/>
            </a:pPr>
            <a:r>
              <a:t>\begin{align*}</a:t>
            </a:r>
          </a:p>
          <a:p>
            <a:pPr>
              <a:defRPr sz="1100"/>
            </a:pPr>
            <a:r>
              <a:t>&amp;\xi_1 = \frac{A_1}{A^{(e)}} \\</a:t>
            </a:r>
          </a:p>
          <a:p>
            <a:pPr>
              <a:defRPr sz="1100"/>
            </a:pPr>
            <a:r>
              <a:t>&amp;\xi_2 = \frac{A_2}{A^{(e)}} \\</a:t>
            </a:r>
          </a:p>
          <a:p>
            <a:pPr>
              <a:defRPr sz="1100"/>
            </a:pPr>
            <a:r>
              <a:t>&amp;\xi_3 = \frac{A_3}{A^{(e)}} = 1- \xi_1 - \xi_2\\</a:t>
            </a:r>
          </a:p>
          <a:p>
            <a:pPr>
              <a:defRPr sz="1100"/>
            </a:pPr>
            <a:r>
              <a:t>\end{align}</a:t>
            </a:r>
          </a:p>
          <a:p>
            <a:pPr>
              <a:defRPr sz="1100"/>
            </a:pPr>
          </a:p>
          <a:p>
            <a:pPr>
              <a:defRPr sz="1100"/>
            </a:pPr>
          </a:p>
          <a:p>
            <a:pPr>
              <a:defRPr sz="1100"/>
            </a:pPr>
            <a:r>
              <a:t>\begin{align*}</a:t>
            </a:r>
          </a:p>
          <a:p>
            <a:pPr>
              <a:defRPr sz="1100"/>
            </a:pPr>
            <a:r>
              <a:t>x(\xi_1,\xi_2) = \sum_{i=1}^3 N_i^{(3T)} (\xi_1, xi_2) \, x_i^{(e)} \\</a:t>
            </a:r>
          </a:p>
          <a:p>
            <a:pPr>
              <a:defRPr sz="1100"/>
            </a:pPr>
            <a:r>
              <a:t>y(\xi_1,\xi_2) = \sum_{i=1}^3 N_i^{(3T)} (\xi_1, xi_2) \, y_i^{(e)}</a:t>
            </a:r>
          </a:p>
          <a:p>
            <a:pPr>
              <a:defRPr sz="1100"/>
            </a:pPr>
            <a:r>
              <a:t>\end{align}</a:t>
            </a:r>
          </a:p>
          <a:p>
            <a:pPr>
              <a:defRPr sz="1100"/>
            </a:pPr>
          </a:p>
          <a:p>
            <a:pPr>
              <a:defRPr sz="1100"/>
            </a:pPr>
          </a:p>
          <a:p>
            <a:pPr>
              <a:defRPr sz="1100"/>
            </a:pPr>
            <a:r>
              <a:t>\begin{align*}</a:t>
            </a:r>
          </a:p>
          <a:p>
            <a:pPr>
              <a:defRPr sz="1100"/>
            </a:pPr>
            <a:r>
              <a:t>x(\xi_1,\xi_2) = \sum_{i=1}^3 N_i^{(3T)} (\xi_1, xi_2) \, x_i^{(e)} \\</a:t>
            </a:r>
          </a:p>
          <a:p>
            <a:pPr>
              <a:defRPr sz="1100"/>
            </a:pPr>
            <a:r>
              <a:t>y(\xi_1,\xi_2) = \sum_{i=1}^3 N_i^{(3T)} (\xi_1, xi_2) \, y_i^{(e)}</a:t>
            </a:r>
          </a:p>
          <a:p>
            <a:pPr>
              <a:defRPr sz="1100"/>
            </a:pPr>
            <a:r>
              <a:t>\end{align}</a:t>
            </a:r>
          </a:p>
          <a:p>
            <a:pPr>
              <a:defRPr sz="1100"/>
            </a:pPr>
          </a:p>
          <a:p>
            <a:pPr>
              <a:defRPr sz="1100"/>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4" name="Shape 704"/>
          <p:cNvSpPr/>
          <p:nvPr>
            <p:ph type="sldImg"/>
          </p:nvPr>
        </p:nvSpPr>
        <p:spPr>
          <a:prstGeom prst="rect">
            <a:avLst/>
          </a:prstGeom>
        </p:spPr>
        <p:txBody>
          <a:bodyPr/>
          <a:lstStyle/>
          <a:p>
            <a:pPr/>
          </a:p>
        </p:txBody>
      </p:sp>
      <p:sp>
        <p:nvSpPr>
          <p:cNvPr id="705" name="Shape 705"/>
          <p:cNvSpPr/>
          <p:nvPr>
            <p:ph type="body" sz="quarter" idx="1"/>
          </p:nvPr>
        </p:nvSpPr>
        <p:spPr>
          <a:prstGeom prst="rect">
            <a:avLst/>
          </a:prstGeom>
        </p:spPr>
        <p:txBody>
          <a:bodyPr/>
          <a:lstStyle/>
          <a:p>
            <a:pPr>
              <a:defRPr sz="1100"/>
            </a:pPr>
            <a:r>
              <a:t>\begin{align*}</a:t>
            </a:r>
          </a:p>
          <a:p>
            <a:pPr>
              <a:defRPr sz="1100"/>
            </a:pPr>
            <a:r>
              <a:t>x(\xi_1,\xi_2) = \sum_{i=1}^3 N_i^{(3T)} (\xi_1, xi_2) \, x_i^{(e)} \\</a:t>
            </a:r>
          </a:p>
          <a:p>
            <a:pPr>
              <a:defRPr sz="1100"/>
            </a:pPr>
            <a:r>
              <a:t>y(\xi_1,\xi_2) = \sum_{i=1}^3 N_i^{(3T)} (\xi_1, xi_2) \, y_i^{(e)}</a:t>
            </a:r>
          </a:p>
          <a:p>
            <a:pPr>
              <a:defRPr sz="1100"/>
            </a:pPr>
            <a:r>
              <a:t>\end{align}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8" name="Shape 718"/>
          <p:cNvSpPr/>
          <p:nvPr>
            <p:ph type="sldImg"/>
          </p:nvPr>
        </p:nvSpPr>
        <p:spPr>
          <a:prstGeom prst="rect">
            <a:avLst/>
          </a:prstGeom>
        </p:spPr>
        <p:txBody>
          <a:bodyPr/>
          <a:lstStyle/>
          <a:p>
            <a:pPr/>
          </a:p>
        </p:txBody>
      </p:sp>
      <p:sp>
        <p:nvSpPr>
          <p:cNvPr id="719" name="Shape 719"/>
          <p:cNvSpPr/>
          <p:nvPr>
            <p:ph type="body" sz="quarter" idx="1"/>
          </p:nvPr>
        </p:nvSpPr>
        <p:spPr>
          <a:prstGeom prst="rect">
            <a:avLst/>
          </a:prstGeom>
        </p:spPr>
        <p:txBody>
          <a:bodyPr/>
          <a:lstStyle/>
          <a:p>
            <a:pPr>
              <a:defRPr sz="1100"/>
            </a:pPr>
            <a:r>
              <a:t>\{W\}^T [M] \{\dot\Theta\} + \{W\}^T [K] \{\Theta\} =</a:t>
            </a:r>
          </a:p>
          <a:p>
            <a:pPr>
              <a:defRPr sz="1100"/>
            </a:pPr>
            <a:r>
              <a:t>- \{W\}^T [C] \{\Theta\} + \{W\}^T \{f\} </a:t>
            </a:r>
          </a:p>
          <a:p>
            <a:pPr>
              <a:defRPr sz="1100"/>
            </a:pPr>
          </a:p>
          <a:p>
            <a:pPr>
              <a:defRPr sz="1100"/>
            </a:pPr>
          </a:p>
          <a:p>
            <a:pPr>
              <a:defRPr sz="1100"/>
            </a:pPr>
            <a:r>
              <a:t>[M] \{\dot \Theta\} + [L] \{\Theta\} = \{f\}</a:t>
            </a:r>
          </a:p>
          <a:p>
            <a:pPr>
              <a:defRPr sz="1100"/>
            </a:pPr>
          </a:p>
          <a:p>
            <a:pPr>
              <a:defRPr sz="1100"/>
            </a:pPr>
          </a:p>
          <a:p>
            <a:pPr>
              <a:defRPr sz="1100"/>
            </a:pPr>
            <a:r>
              <a:t>[L] = [K] + [C]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defRPr sz="1100"/>
            </a:pPr>
            <a:r>
              <a:t>Dividendo l’equazione precedente per il volume di controllo moltiplicato per dt, nel limite in cui il valore del volume di controllo tende a zero si ottiene l’equazione finale</a:t>
            </a:r>
          </a:p>
          <a:p>
            <a:pPr>
              <a:defRPr sz="1100"/>
            </a:pPr>
          </a:p>
          <a:p>
            <a:pPr>
              <a:defRPr sz="1100"/>
            </a:pPr>
            <a:r>
              <a:t>dividere la potenza in ingresso in modo tale che l’energia totale è realistica, è come se l’utente seleziona la potenza fisica e noi la convertiamo in potenza per il nostro modello, tanto è un sistema lineare quindi ci troviamo con una semplice scalatura.</a:t>
            </a:r>
          </a:p>
          <a:p>
            <a:pPr>
              <a:defRPr sz="1100"/>
            </a:pPr>
            <a:r>
              <a:t>Quindi fai: potenza che usiamo ora/1200 = coeffiente che moltiplicherà la potenza settata dall’utente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7" name="Shape 737"/>
          <p:cNvSpPr/>
          <p:nvPr>
            <p:ph type="sldImg"/>
          </p:nvPr>
        </p:nvSpPr>
        <p:spPr>
          <a:prstGeom prst="rect">
            <a:avLst/>
          </a:prstGeom>
        </p:spPr>
        <p:txBody>
          <a:bodyPr/>
          <a:lstStyle/>
          <a:p>
            <a:pPr/>
          </a:p>
        </p:txBody>
      </p:sp>
      <p:sp>
        <p:nvSpPr>
          <p:cNvPr id="738" name="Shape 738"/>
          <p:cNvSpPr/>
          <p:nvPr>
            <p:ph type="body" sz="quarter" idx="1"/>
          </p:nvPr>
        </p:nvSpPr>
        <p:spPr>
          <a:prstGeom prst="rect">
            <a:avLst/>
          </a:prstGeom>
        </p:spPr>
        <p:txBody>
          <a:bodyPr/>
          <a:lstStyle/>
          <a:p>
            <a:pPr>
              <a:defRPr sz="1100"/>
            </a:pPr>
            <a:r>
              <a:t>\{W\}^T [M] \{\dot\Theta\} + \{W\}^T [K] \{\Theta\} =</a:t>
            </a:r>
          </a:p>
          <a:p>
            <a:pPr>
              <a:defRPr sz="1100"/>
            </a:pPr>
            <a:r>
              <a:t>- \{W\}^T [C] \{\Theta\} + \{W\}^T \{f\} </a:t>
            </a:r>
          </a:p>
          <a:p>
            <a:pPr>
              <a:defRPr sz="1100"/>
            </a:pPr>
          </a:p>
          <a:p>
            <a:pPr>
              <a:defRPr sz="1100"/>
            </a:pPr>
          </a:p>
          <a:p>
            <a:pPr>
              <a:defRPr sz="1100"/>
            </a:pPr>
            <a:r>
              <a:t>[M] \{\dot \Theta\} + [L] \{\Theta\} = \{f\}</a:t>
            </a:r>
          </a:p>
          <a:p>
            <a:pPr>
              <a:defRPr sz="1100"/>
            </a:pPr>
          </a:p>
          <a:p>
            <a:pPr>
              <a:defRPr sz="1100"/>
            </a:pPr>
          </a:p>
          <a:p>
            <a:pPr>
              <a:defRPr sz="1100"/>
            </a:pPr>
            <a:r>
              <a:t>[L] = [K] + [C]</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2" name="Shape 762"/>
          <p:cNvSpPr/>
          <p:nvPr>
            <p:ph type="sldImg"/>
          </p:nvPr>
        </p:nvSpPr>
        <p:spPr>
          <a:prstGeom prst="rect">
            <a:avLst/>
          </a:prstGeom>
        </p:spPr>
        <p:txBody>
          <a:bodyPr/>
          <a:lstStyle/>
          <a:p>
            <a:pPr/>
          </a:p>
        </p:txBody>
      </p:sp>
      <p:sp>
        <p:nvSpPr>
          <p:cNvPr id="763" name="Shape 763"/>
          <p:cNvSpPr/>
          <p:nvPr>
            <p:ph type="body" sz="quarter" idx="1"/>
          </p:nvPr>
        </p:nvSpPr>
        <p:spPr>
          <a:prstGeom prst="rect">
            <a:avLst/>
          </a:prstGeom>
        </p:spPr>
        <p:txBody>
          <a:bodyPr/>
          <a:lstStyle/>
          <a:p>
            <a:pPr>
              <a:defRPr sz="1100"/>
            </a:pPr>
            <a:r>
              <a:t>\begin{align*}</a:t>
            </a:r>
          </a:p>
          <a:p>
            <a:pPr>
              <a:defRPr sz="1100"/>
            </a:pPr>
            <a:r>
              <a:t>&amp;D \nabla^2 \Theta = - s(x,y) \, \bar \mu  \; ,\; \bar \mu = 1\\ \\</a:t>
            </a:r>
          </a:p>
          <a:p>
            <a:pPr>
              <a:defRPr sz="1100"/>
            </a:pPr>
            <a:r>
              <a:t>&amp;\vec q \; \vec n = - k \vec \nabla \Theta \, \vec n = - h \, (T - \Theta)  \; \; \; \text{on} \; \; \Gamma_R\\</a:t>
            </a:r>
          </a:p>
          <a:p>
            <a:pPr>
              <a:defRPr sz="1100"/>
            </a:pPr>
            <a:r>
              <a:t>\end{align}</a:t>
            </a:r>
          </a:p>
          <a:p>
            <a:pPr>
              <a:defRPr sz="1100"/>
            </a:pPr>
          </a:p>
          <a:p>
            <a:pPr>
              <a:defRPr sz="1100"/>
            </a:pPr>
          </a:p>
          <a:p>
            <a:pPr>
              <a:defRPr sz="1100"/>
            </a:pPr>
          </a:p>
          <a:p>
            <a:pPr>
              <a:defRPr sz="1100"/>
            </a:pPr>
            <a:r>
              <a:t>\Gamma_R = \{\partial \Omega_1, \partial \Omega_2, \partial \Omega_3, \partial \Omega_4\}</a:t>
            </a:r>
          </a:p>
          <a:p>
            <a:pPr>
              <a:defRPr sz="1100"/>
            </a:pPr>
          </a:p>
          <a:p>
            <a:pPr>
              <a:defRPr sz="1100"/>
            </a:pPr>
            <a:r>
              <a:t>\text{Assume } \, T = 0</a:t>
            </a:r>
          </a:p>
          <a:p>
            <a:pPr>
              <a:defRPr sz="1100"/>
            </a:pPr>
          </a:p>
          <a:p>
            <a:pPr>
              <a:defRPr sz="1100"/>
            </a:pPr>
            <a:r>
              <a:t>\begin{align*}</a:t>
            </a:r>
          </a:p>
          <a:p>
            <a:pPr>
              <a:defRPr sz="1100"/>
            </a:pPr>
            <a:r>
              <a:t>&amp;\text{BC on } \partial \Omega_1 \Rightarrow \frac{\partial\Theta}{\partial y}(x,L_y) = -\frac{h}{k} \Theta(x,L_y) \\</a:t>
            </a: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a:p>
            <a:pPr>
              <a:defRPr sz="1100"/>
            </a:pPr>
          </a:p>
          <a:p>
            <a:pPr>
              <a:defRPr sz="1100"/>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2" name="Shape 772"/>
          <p:cNvSpPr/>
          <p:nvPr>
            <p:ph type="sldImg"/>
          </p:nvPr>
        </p:nvSpPr>
        <p:spPr>
          <a:prstGeom prst="rect">
            <a:avLst/>
          </a:prstGeom>
        </p:spPr>
        <p:txBody>
          <a:bodyPr/>
          <a:lstStyle/>
          <a:p>
            <a:pPr/>
          </a:p>
        </p:txBody>
      </p:sp>
      <p:sp>
        <p:nvSpPr>
          <p:cNvPr id="773" name="Shape 773"/>
          <p:cNvSpPr/>
          <p:nvPr>
            <p:ph type="body" sz="quarter" idx="1"/>
          </p:nvPr>
        </p:nvSpPr>
        <p:spPr>
          <a:prstGeom prst="rect">
            <a:avLst/>
          </a:prstGeom>
        </p:spPr>
        <p:txBody>
          <a:bodyPr/>
          <a:lstStyle/>
          <a:p>
            <a:pPr>
              <a:defRPr sz="1100"/>
            </a:pPr>
            <a:r>
              <a:t>\begin{align*}</a:t>
            </a:r>
          </a:p>
          <a:p>
            <a:pPr>
              <a:defRPr sz="1100"/>
            </a:pPr>
            <a:r>
              <a:t>&amp;D \nabla^2 \Theta = - s(x,y) \, \bar \mu  \; ,\; \bar \mu = 1\\ \\</a:t>
            </a:r>
          </a:p>
          <a:p>
            <a:pPr>
              <a:defRPr sz="1100"/>
            </a:pPr>
            <a:r>
              <a:t>&amp;\vec q \; \vec n = - k \vec \nabla \Theta \, \vec n = - h \, (T - \Theta)  \; \; \; \text{on} \; \; \Gamma_R\\</a:t>
            </a:r>
          </a:p>
          <a:p>
            <a:pPr>
              <a:defRPr sz="1100"/>
            </a:pPr>
            <a:r>
              <a:t>\end{align}</a:t>
            </a:r>
          </a:p>
          <a:p>
            <a:pPr>
              <a:defRPr sz="1100"/>
            </a:pPr>
          </a:p>
          <a:p>
            <a:pPr>
              <a:defRPr sz="1100"/>
            </a:pPr>
          </a:p>
          <a:p>
            <a:pPr>
              <a:defRPr sz="1100"/>
            </a:pPr>
          </a:p>
          <a:p>
            <a:pPr>
              <a:defRPr sz="1100"/>
            </a:pPr>
            <a:r>
              <a:t>\Gamma_R = \{\partial \Omega_1, \partial \Omega_2, \partial \Omega_3, \partial \Omega_4\}</a:t>
            </a:r>
          </a:p>
          <a:p>
            <a:pPr>
              <a:defRPr sz="1100"/>
            </a:pPr>
          </a:p>
          <a:p>
            <a:pPr>
              <a:defRPr sz="1100"/>
            </a:pPr>
            <a:r>
              <a:t>\text{Assume } \, T = 0</a:t>
            </a:r>
          </a:p>
          <a:p>
            <a:pPr>
              <a:defRPr sz="1100"/>
            </a:pPr>
          </a:p>
          <a:p>
            <a:pPr>
              <a:defRPr sz="1100"/>
            </a:pPr>
            <a:r>
              <a:t>\begin{align*}</a:t>
            </a:r>
          </a:p>
          <a:p>
            <a:pPr>
              <a:defRPr sz="1100"/>
            </a:pPr>
            <a:r>
              <a:t>&amp;\text{BC on } \partial \Omega_1 \Rightarrow \frac{\partial\Theta}{\partial y}(x,L_y) = -\frac{h}{k} \Theta(x,L_y) \\</a:t>
            </a: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a:p>
            <a:pPr>
              <a:defRPr sz="1100"/>
            </a:pPr>
          </a:p>
          <a:p>
            <a:pPr>
              <a:defRPr sz="1100"/>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2" name="Shape 782"/>
          <p:cNvSpPr/>
          <p:nvPr>
            <p:ph type="sldImg"/>
          </p:nvPr>
        </p:nvSpPr>
        <p:spPr>
          <a:prstGeom prst="rect">
            <a:avLst/>
          </a:prstGeom>
        </p:spPr>
        <p:txBody>
          <a:bodyPr/>
          <a:lstStyle/>
          <a:p>
            <a:pPr/>
          </a:p>
        </p:txBody>
      </p:sp>
      <p:sp>
        <p:nvSpPr>
          <p:cNvPr id="783" name="Shape 783"/>
          <p:cNvSpPr/>
          <p:nvPr>
            <p:ph type="body" sz="quarter" idx="1"/>
          </p:nvPr>
        </p:nvSpPr>
        <p:spPr>
          <a:prstGeom prst="rect">
            <a:avLst/>
          </a:prstGeom>
        </p:spPr>
        <p:txBody>
          <a:bodyPr/>
          <a:lstStyle/>
          <a:p>
            <a:pPr>
              <a:defRPr sz="1100"/>
            </a:pPr>
            <a:r>
              <a:t>\begin{align*}</a:t>
            </a:r>
          </a:p>
          <a:p>
            <a:pPr>
              <a:defRPr sz="1100"/>
            </a:pPr>
            <a:r>
              <a:t>&amp;D \nabla^2 \Theta = - s(x,y) \, \bar \mu  \; ,\; \bar \mu = 1\\ \\</a:t>
            </a:r>
          </a:p>
          <a:p>
            <a:pPr>
              <a:defRPr sz="1100"/>
            </a:pPr>
            <a:r>
              <a:t>&amp;\vec q \; \vec n = - k \vec \nabla \Theta \, \vec n = - h \, (T - \Theta)  \; \; \; \text{on} \; \; \Gamma_R\\</a:t>
            </a:r>
          </a:p>
          <a:p>
            <a:pPr>
              <a:defRPr sz="1100"/>
            </a:pPr>
            <a:r>
              <a:t>\end{align}</a:t>
            </a:r>
          </a:p>
          <a:p>
            <a:pPr>
              <a:defRPr sz="1100"/>
            </a:pPr>
          </a:p>
          <a:p>
            <a:pPr>
              <a:defRPr sz="1100"/>
            </a:pPr>
          </a:p>
          <a:p>
            <a:pPr>
              <a:defRPr sz="1100"/>
            </a:pPr>
          </a:p>
          <a:p>
            <a:pPr>
              <a:defRPr sz="1100"/>
            </a:pPr>
            <a:r>
              <a:t>\Gamma_R = \{\partial \Omega_1, \partial \Omega_2, \partial \Omega_3, \partial \Omega_4\}</a:t>
            </a:r>
          </a:p>
          <a:p>
            <a:pPr>
              <a:defRPr sz="1100"/>
            </a:pPr>
          </a:p>
          <a:p>
            <a:pPr>
              <a:defRPr sz="1100"/>
            </a:pPr>
            <a:r>
              <a:t>\text{Assume } \, T = 0</a:t>
            </a:r>
          </a:p>
          <a:p>
            <a:pPr>
              <a:defRPr sz="1100"/>
            </a:pPr>
          </a:p>
          <a:p>
            <a:pPr>
              <a:defRPr sz="1100"/>
            </a:pPr>
            <a:r>
              <a:t>\begin{align*}</a:t>
            </a:r>
          </a:p>
          <a:p>
            <a:pPr>
              <a:defRPr sz="1100"/>
            </a:pPr>
            <a:r>
              <a:t>&amp;\text{BC on } \partial \Omega_1 \Rightarrow \frac{\partial\Theta}{\partial y}(x,L_y) = -\frac{h}{k} \Theta(x,L_y) \\</a:t>
            </a: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a:p>
            <a:pPr>
              <a:defRPr sz="1100"/>
            </a:pPr>
          </a:p>
          <a:p>
            <a:pPr>
              <a:defRPr sz="1100"/>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5" name="Shape 795"/>
          <p:cNvSpPr/>
          <p:nvPr>
            <p:ph type="sldImg"/>
          </p:nvPr>
        </p:nvSpPr>
        <p:spPr>
          <a:prstGeom prst="rect">
            <a:avLst/>
          </a:prstGeom>
        </p:spPr>
        <p:txBody>
          <a:bodyPr/>
          <a:lstStyle/>
          <a:p>
            <a:pPr/>
          </a:p>
        </p:txBody>
      </p:sp>
      <p:sp>
        <p:nvSpPr>
          <p:cNvPr id="796" name="Shape 796"/>
          <p:cNvSpPr/>
          <p:nvPr>
            <p:ph type="body" sz="quarter" idx="1"/>
          </p:nvPr>
        </p:nvSpPr>
        <p:spPr>
          <a:prstGeom prst="rect">
            <a:avLst/>
          </a:prstGeom>
        </p:spPr>
        <p:txBody>
          <a:bodyPr/>
          <a:lstStyle/>
          <a:p>
            <a:pPr>
              <a:defRPr sz="1100"/>
            </a:pPr>
            <a:r>
              <a:t>\\ \text{Let be $h=\frac{\Delta l}{\Delta l_{ref}} $ with $\Delta l_{ref}=0.3288 $ i.e. the average lenght for the more coarse mesh} </a:t>
            </a:r>
          </a:p>
          <a:p>
            <a:pPr>
              <a:defRPr sz="1100"/>
            </a:pPr>
            <a:r>
              <a:t>\\ \text{</a:t>
            </a:r>
          </a:p>
          <a:p>
            <a:pPr>
              <a:defRPr sz="1100"/>
            </a:pPr>
            <a:r>
              <a:t>The uniform mesh refinement is obtained by dividing each triangle side in two parts, therefore from one triangle is obtained 4 triangles.</a:t>
            </a:r>
          </a:p>
          <a:p>
            <a:pPr>
              <a:defRPr sz="1100"/>
            </a:pPr>
            <a:r>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5" name="Shape 805"/>
          <p:cNvSpPr/>
          <p:nvPr>
            <p:ph type="sldImg"/>
          </p:nvPr>
        </p:nvSpPr>
        <p:spPr>
          <a:prstGeom prst="rect">
            <a:avLst/>
          </a:prstGeom>
        </p:spPr>
        <p:txBody>
          <a:bodyPr/>
          <a:lstStyle/>
          <a:p>
            <a:pPr/>
          </a:p>
        </p:txBody>
      </p:sp>
      <p:sp>
        <p:nvSpPr>
          <p:cNvPr id="806" name="Shape 806"/>
          <p:cNvSpPr/>
          <p:nvPr>
            <p:ph type="body" sz="quarter" idx="1"/>
          </p:nvPr>
        </p:nvSpPr>
        <p:spPr>
          <a:prstGeom prst="rect">
            <a:avLst/>
          </a:prstGeom>
        </p:spPr>
        <p:txBody>
          <a:bodyPr/>
          <a:lstStyle/>
          <a:p>
            <a:pPr>
              <a:defRPr sz="1100"/>
            </a:pPr>
            <a:r>
              <a:t>\begin{align*}</a:t>
            </a:r>
          </a:p>
          <a:p>
            <a:pPr>
              <a:defRPr sz="1100"/>
            </a:pPr>
            <a:r>
              <a:t>&amp;D \nabla^2 \Theta = - s(x,y) \, \bar \mu  \; ,\; \bar \mu = 1\\ \\</a:t>
            </a:r>
          </a:p>
          <a:p>
            <a:pPr>
              <a:defRPr sz="1100"/>
            </a:pPr>
            <a:r>
              <a:t>&amp;\vec q \; \vec n = - k \vec \nabla \Theta \, \vec n = - h \, (T - \Theta)  \; \; \; \text{on} \; \; \Gamma_R\\</a:t>
            </a:r>
          </a:p>
          <a:p>
            <a:pPr>
              <a:defRPr sz="1100"/>
            </a:pPr>
            <a:r>
              <a:t>\end{align}</a:t>
            </a:r>
          </a:p>
          <a:p>
            <a:pPr>
              <a:defRPr sz="1100"/>
            </a:pPr>
          </a:p>
          <a:p>
            <a:pPr>
              <a:defRPr sz="1100"/>
            </a:pPr>
          </a:p>
          <a:p>
            <a:pPr>
              <a:defRPr sz="1100"/>
            </a:pPr>
          </a:p>
          <a:p>
            <a:pPr>
              <a:defRPr sz="1100"/>
            </a:pPr>
            <a:r>
              <a:t>\Gamma_R = \{\partial \Omega_1, \partial \Omega_2, \partial \Omega_3, \partial \Omega_4\}</a:t>
            </a:r>
          </a:p>
          <a:p>
            <a:pPr>
              <a:defRPr sz="1100"/>
            </a:pPr>
          </a:p>
          <a:p>
            <a:pPr>
              <a:defRPr sz="1100"/>
            </a:pPr>
            <a:r>
              <a:t>\text{Assume } \, T = 0</a:t>
            </a:r>
          </a:p>
          <a:p>
            <a:pPr>
              <a:defRPr sz="1100"/>
            </a:pPr>
          </a:p>
          <a:p>
            <a:pPr>
              <a:defRPr sz="1100"/>
            </a:pPr>
            <a:r>
              <a:t>\begin{align*}</a:t>
            </a:r>
          </a:p>
          <a:p>
            <a:pPr>
              <a:defRPr sz="1100"/>
            </a:pPr>
            <a:r>
              <a:t>&amp;\text{BC on } \partial \Omega_1 \Rightarrow \frac{\partial\Theta}{\partial y}(x,L_y) = -\frac{h}{k} \Theta(x,L_y) \\</a:t>
            </a: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a:p>
            <a:pPr>
              <a:defRPr sz="1100"/>
            </a:pPr>
          </a:p>
          <a:p>
            <a:pPr>
              <a:defRPr sz="1100"/>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1" name="Shape 821"/>
          <p:cNvSpPr/>
          <p:nvPr>
            <p:ph type="sldImg"/>
          </p:nvPr>
        </p:nvSpPr>
        <p:spPr>
          <a:prstGeom prst="rect">
            <a:avLst/>
          </a:prstGeom>
        </p:spPr>
        <p:txBody>
          <a:bodyPr/>
          <a:lstStyle/>
          <a:p>
            <a:pPr/>
          </a:p>
        </p:txBody>
      </p:sp>
      <p:sp>
        <p:nvSpPr>
          <p:cNvPr id="822" name="Shape 822"/>
          <p:cNvSpPr/>
          <p:nvPr>
            <p:ph type="body" sz="quarter" idx="1"/>
          </p:nvPr>
        </p:nvSpPr>
        <p:spPr>
          <a:prstGeom prst="rect">
            <a:avLst/>
          </a:prstGeom>
        </p:spPr>
        <p:txBody>
          <a:bodyPr/>
          <a:lstStyle/>
          <a:p>
            <a:pPr>
              <a:defRPr sz="1100"/>
            </a:pPr>
            <a:r>
              <a:t>\begin{align*}</a:t>
            </a:r>
          </a:p>
          <a:p>
            <a:pPr>
              <a:defRPr sz="1100"/>
            </a:pPr>
            <a:r>
              <a:t>&amp;D \nabla^2 \Theta = - s(x,y) \, \bar \mu  \; ,\; \bar \mu = 1\\ \\</a:t>
            </a:r>
          </a:p>
          <a:p>
            <a:pPr>
              <a:defRPr sz="1100"/>
            </a:pPr>
            <a:r>
              <a:t>&amp;\vec q \; \vec n = - k \vec \nabla \Theta \cdot \hat n = -\frac{T - \Theta}{R_{tot}}   \; \; \; \text{on} \; \; \Gamma_R\\</a:t>
            </a:r>
          </a:p>
          <a:p>
            <a:pPr>
              <a:defRPr sz="1100"/>
            </a:pPr>
            <a:r>
              <a:t>\end{align}</a:t>
            </a:r>
          </a:p>
          <a:p>
            <a:pPr>
              <a:defRPr sz="1100"/>
            </a:pPr>
          </a:p>
          <a:p>
            <a:pPr>
              <a:defRPr sz="1100"/>
            </a:pPr>
          </a:p>
          <a:p>
            <a:pPr>
              <a:defRPr sz="1100"/>
            </a:pPr>
            <a:r>
              <a:t>\\ \text{Given that:  $\Gamma_R = \{\partial \Omega_1, \partial \Omega_2, \partial \Omega_3, \partial \Omega_4\} $:}</a:t>
            </a:r>
          </a:p>
          <a:p>
            <a:pPr>
              <a:defRPr sz="1100"/>
            </a:pPr>
          </a:p>
          <a:p>
            <a:pPr>
              <a:defRPr sz="1100"/>
            </a:pPr>
            <a:r>
              <a:t>\text{Assume $T = 0$ the BC become: $\vec \nabla \Theta \cdot \hat n = \bigl[ \begin{smallmatrix} \Theta_1 (x,y) &amp; \Theta_2 (x,y) \end{smallmatrix}\bigr]\bigl[ \begin{smallmatrix} n_1(x,y)\\n_2(x,y)\end{smallmatrix}\bigr]=-\frac{\Theta(x,y)}{kR_{tot}}  \;\forall (x,y)\in \Gamma_R$  }</a:t>
            </a:r>
          </a:p>
          <a:p>
            <a:pPr>
              <a:defRPr sz="1100"/>
            </a:pPr>
          </a:p>
          <a:p>
            <a:pPr>
              <a:defRPr sz="1100"/>
            </a:pPr>
            <a:r>
              <a:t>\text{$\text{BC on } \partial \Omega_1 \; \text{where $\hat n = \bigl[ \begin{smallmatrix} 0\\1\end{smallmatrix}\bigr] $} \Rightarrow </a:t>
            </a:r>
          </a:p>
          <a:p>
            <a:pPr>
              <a:defRPr sz="1100"/>
            </a:pPr>
            <a:r>
              <a:t>\vec \nabla \Theta \cdot \hat n = \frac{\partial\Theta}{\partial y}(x,L_y) = -\frac{\Theta(x,L_y)}{kR_{tot}} , \forall x \in [0;L_x] \\$}</a:t>
            </a:r>
          </a:p>
          <a:p>
            <a:pPr>
              <a:defRPr sz="1100"/>
            </a:pPr>
          </a:p>
          <a:p>
            <a:pPr>
              <a:defRPr sz="1100"/>
            </a:pPr>
            <a:r>
              <a:t>\text{$\text{BC on } \partial \Omega_2 \; \text{where $\hat n = \bigl[ \begin{smallmatrix} 1\\0\end{smallmatrix}\bigr] $} \Rightarrow </a:t>
            </a:r>
          </a:p>
          <a:p>
            <a:pPr>
              <a:defRPr sz="1100"/>
            </a:pPr>
            <a:r>
              <a:t>\frac{\partial\Theta}{\partial y}(L_x,y) = -\frac{\Theta(L_x,y)}{kR_{tot}} , \forall x \in [0;L_y] \\$}</a:t>
            </a:r>
          </a:p>
          <a:p>
            <a:pPr>
              <a:defRPr sz="1100"/>
            </a:pPr>
          </a:p>
          <a:p>
            <a:pPr>
              <a:defRPr sz="1100"/>
            </a:pPr>
            <a:r>
              <a:t>\text{$\text{BC on } \partial \Omega_3 \; \text{where $\hat n = \bigl[ \begin{smallmatrix} 0\\1\end{smallmatrix}\bigr] $} \Rightarrow </a:t>
            </a:r>
          </a:p>
          <a:p>
            <a:pPr>
              <a:defRPr sz="1100"/>
            </a:pPr>
            <a:r>
              <a:t>\frac{\partial\Theta}{\partial y}(x,0) = -\frac{\Theta(x,0)}{kR_{tot}} , \forall x \in [0;L_x] \\$}</a:t>
            </a:r>
          </a:p>
          <a:p>
            <a:pPr>
              <a:defRPr sz="1100"/>
            </a:pPr>
          </a:p>
          <a:p>
            <a:pPr>
              <a:defRPr sz="1100"/>
            </a:pPr>
            <a:r>
              <a:t>\text{$\text{BC on } \partial \Omega_4 \; \text{where $\hat n = \bigl[ \begin{smallmatrix} -1\\0\end{smallmatrix}\bigr] $} \Rightarrow </a:t>
            </a:r>
          </a:p>
          <a:p>
            <a:pPr>
              <a:defRPr sz="1100"/>
            </a:pPr>
            <a:r>
              <a:t>\frac{\partial\Theta}{\partial x}(x,0) = -\frac{\Theta(0,y)}{kR_{tot}} , \forall y \in [0;L_y]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a:p>
            <a:pPr>
              <a:defRPr sz="1100"/>
            </a:pPr>
          </a:p>
          <a:p>
            <a:pPr>
              <a:defRPr sz="1100"/>
            </a:pPr>
            <a:r>
              <a:t>\begin{align*}</a:t>
            </a:r>
          </a:p>
          <a:p>
            <a:pPr>
              <a:defRPr sz="1100"/>
            </a:pPr>
            <a:r>
              <a:t>&amp;\text{$\text{BC on } \partial \Omega_1 \; \text{where $\hat n = \bigl( \begin{smallmatrix} 0\\1\end{smallmatrix}\bigr) $} \Rightarrow </a:t>
            </a:r>
          </a:p>
          <a:p>
            <a:pPr>
              <a:defRPr sz="1100"/>
            </a:pPr>
            <a:r>
              <a:t>\vec \nabla \Theta \cdot \hat n = \frac{\partial\Theta}{\partial y}(x,L_y) = -\frac{h}{k} \Theta(x,L_y), \forall x \in [0,L_x]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6" name="Shape 836"/>
          <p:cNvSpPr/>
          <p:nvPr>
            <p:ph type="sldImg"/>
          </p:nvPr>
        </p:nvSpPr>
        <p:spPr>
          <a:prstGeom prst="rect">
            <a:avLst/>
          </a:prstGeom>
        </p:spPr>
        <p:txBody>
          <a:bodyPr/>
          <a:lstStyle/>
          <a:p>
            <a:pPr/>
          </a:p>
        </p:txBody>
      </p:sp>
      <p:sp>
        <p:nvSpPr>
          <p:cNvPr id="837" name="Shape 837"/>
          <p:cNvSpPr/>
          <p:nvPr>
            <p:ph type="body" sz="quarter" idx="1"/>
          </p:nvPr>
        </p:nvSpPr>
        <p:spPr>
          <a:prstGeom prst="rect">
            <a:avLst/>
          </a:prstGeom>
        </p:spPr>
        <p:txBody>
          <a:bodyPr/>
          <a:lstStyle/>
          <a:p>
            <a:pPr>
              <a:defRPr sz="1100"/>
            </a:pPr>
            <a:r>
              <a:t>\\ \text{Choice the solution with this form: $\Theta(x,y) = e^{p(x)} \, e^{g(y)}$}</a:t>
            </a:r>
          </a:p>
          <a:p>
            <a:pPr>
              <a:defRPr sz="1100"/>
            </a:pPr>
          </a:p>
          <a:p>
            <a:pPr>
              <a:defRPr sz="1100"/>
            </a:pPr>
            <a:r>
              <a:t>\text{$ \Theta_x(x,y) = p_x(x)\,e^{p(x)} e^{g(y)} \Rightarrow</a:t>
            </a:r>
          </a:p>
          <a:p>
            <a:pPr>
              <a:defRPr sz="1100"/>
            </a:pPr>
            <a:r>
              <a:t>\begin{matrix} </a:t>
            </a:r>
          </a:p>
          <a:p>
            <a:pPr>
              <a:defRPr sz="1100"/>
            </a:pPr>
            <a:r>
              <a:t>&amp;\text{on } \partial \Omega_2 \;\; p_x(L_x) = -\frac{1}{kR_{tot}} \\</a:t>
            </a:r>
          </a:p>
          <a:p>
            <a:pPr>
              <a:defRPr sz="1100"/>
            </a:pPr>
            <a:r>
              <a:t>&amp;\text{on } \partial \Omega_4 \;\;\;\; p_x(0) =  +\frac{1}{kR_{tot}}</a:t>
            </a:r>
          </a:p>
          <a:p>
            <a:pPr>
              <a:defRPr sz="1100"/>
            </a:pPr>
            <a:r>
              <a:t>\end{matrix} \;</a:t>
            </a:r>
          </a:p>
          <a:p>
            <a:pPr>
              <a:defRPr sz="1100"/>
            </a:pPr>
            <a:r>
              <a:t>\Rightarrow</a:t>
            </a:r>
          </a:p>
          <a:p>
            <a:pPr>
              <a:defRPr sz="1100"/>
            </a:pPr>
            <a:r>
              <a:t>p_x(x) = (1-\frac{2}{L_x}x)\frac{1}{kR_{tot}}</a:t>
            </a:r>
          </a:p>
          <a:p>
            <a:pPr>
              <a:defRPr sz="1100"/>
            </a:pPr>
            <a:r>
              <a:t>\Rightarrow</a:t>
            </a:r>
          </a:p>
          <a:p>
            <a:pPr>
              <a:defRPr sz="1100"/>
            </a:pPr>
            <a:r>
              <a:t>p(x) = x(1-\frac{1}{L_x}x) \frac{1}{kR_{tot}} + C_x</a:t>
            </a:r>
          </a:p>
          <a:p>
            <a:pPr>
              <a:defRPr sz="1100"/>
            </a:pPr>
            <a:r>
              <a:t>$}</a:t>
            </a:r>
          </a:p>
          <a:p>
            <a:pPr>
              <a:defRPr sz="1100"/>
            </a:pPr>
          </a:p>
          <a:p>
            <a:pPr>
              <a:defRPr sz="1100"/>
            </a:pPr>
            <a:r>
              <a:t>\\ \text{$</a:t>
            </a:r>
          </a:p>
          <a:p>
            <a:pPr>
              <a:defRPr sz="1100"/>
            </a:pPr>
            <a:r>
              <a:t>\Theta_y(x,y) = g_y(y)\,e^{p(x)} e^{g(y)} \Rightarrow</a:t>
            </a:r>
          </a:p>
          <a:p>
            <a:pPr>
              <a:defRPr sz="1100"/>
            </a:pPr>
            <a:r>
              <a:t>\begin{matrix} </a:t>
            </a:r>
          </a:p>
          <a:p>
            <a:pPr>
              <a:defRPr sz="1100"/>
            </a:pPr>
            <a:r>
              <a:t>&amp;\text{on } \partial \Omega_1 \;\; g_y(L_y) = -\frac{1}{kR_{tot}} \\</a:t>
            </a:r>
          </a:p>
          <a:p>
            <a:pPr>
              <a:defRPr sz="1100"/>
            </a:pPr>
            <a:r>
              <a:t>&amp;\text{on } \partial \Omega_3 \;\;\;\; g_y(0) =  +\frac{1}{kR_{tot}}</a:t>
            </a:r>
          </a:p>
          <a:p>
            <a:pPr>
              <a:defRPr sz="1100"/>
            </a:pPr>
            <a:r>
              <a:t>\end{matrix} \;</a:t>
            </a:r>
          </a:p>
          <a:p>
            <a:pPr>
              <a:defRPr sz="1100"/>
            </a:pPr>
            <a:r>
              <a:t>\Rightarrow</a:t>
            </a:r>
          </a:p>
          <a:p>
            <a:pPr>
              <a:defRPr sz="1100"/>
            </a:pPr>
            <a:r>
              <a:t>g_y(y) = (1-\frac{2}{L_y}y)\frac{1}{kR_{tot}}</a:t>
            </a:r>
          </a:p>
          <a:p>
            <a:pPr>
              <a:defRPr sz="1100"/>
            </a:pPr>
            <a:r>
              <a:t>\Rightarrow</a:t>
            </a:r>
          </a:p>
          <a:p>
            <a:pPr>
              <a:defRPr sz="1100"/>
            </a:pPr>
            <a:r>
              <a:t>g(y) = y(1-\frac{1}{L_y}y) \frac{1}{kR_{tot}} + C_y</a:t>
            </a:r>
          </a:p>
          <a:p>
            <a:pPr>
              <a:defRPr sz="1100"/>
            </a:pPr>
            <a:r>
              <a:t>$}</a:t>
            </a:r>
          </a:p>
          <a:p>
            <a:pPr>
              <a:defRPr sz="1100"/>
            </a:pPr>
          </a:p>
          <a:p>
            <a:pPr>
              <a:defRPr sz="1100"/>
            </a:pPr>
          </a:p>
          <a:p>
            <a:pPr>
              <a:defRPr sz="1100"/>
            </a:pPr>
          </a:p>
          <a:p>
            <a:pPr>
              <a:defRPr sz="1100"/>
            </a:pPr>
          </a:p>
          <a:p>
            <a:pPr>
              <a:defRPr sz="1100"/>
            </a:pPr>
          </a:p>
          <a:p>
            <a:pPr>
              <a:defRPr sz="1100"/>
            </a:pPr>
            <a:r>
              <a:t>\begin{align*}</a:t>
            </a:r>
          </a:p>
          <a:p>
            <a:pPr>
              <a:defRPr sz="1100"/>
            </a:pPr>
            <a:r>
              <a:t>&amp;\Theta_x(x,y) = p_x(x)\,e^{p(x)} e^{g(y)} \Rightarrow</a:t>
            </a:r>
          </a:p>
          <a:p>
            <a:pPr>
              <a:defRPr sz="1100"/>
            </a:pPr>
            <a:r>
              <a:t>\begin{matrix} </a:t>
            </a:r>
          </a:p>
          <a:p>
            <a:pPr>
              <a:defRPr sz="1100"/>
            </a:pPr>
            <a:r>
              <a:t>&amp;\text{on } \partial \Omega_2 \;\; p_x(L_x) = -\frac{1}{kR_{tot}} \\</a:t>
            </a:r>
          </a:p>
          <a:p>
            <a:pPr>
              <a:defRPr sz="1100"/>
            </a:pPr>
            <a:r>
              <a:t>&amp;\text{on } \partial \Omega_4 \;\;\;\; p_x(0) =  +\frac{1}{kR_{tot}}</a:t>
            </a:r>
          </a:p>
          <a:p>
            <a:pPr>
              <a:defRPr sz="1100"/>
            </a:pPr>
            <a:r>
              <a:t>\end{matrix} \;</a:t>
            </a:r>
          </a:p>
          <a:p>
            <a:pPr>
              <a:defRPr sz="1100"/>
            </a:pPr>
            <a:r>
              <a:t>\Rightarrow</a:t>
            </a:r>
          </a:p>
          <a:p>
            <a:pPr>
              <a:defRPr sz="1100"/>
            </a:pPr>
            <a:r>
              <a:t>p_x(x) = (1-\frac{2}{L_x}x)\frac{1}{kR_{tot}}</a:t>
            </a:r>
          </a:p>
          <a:p>
            <a:pPr>
              <a:defRPr sz="1100"/>
            </a:pPr>
            <a:r>
              <a:t>\Rightarrow</a:t>
            </a:r>
          </a:p>
          <a:p>
            <a:pPr>
              <a:defRPr sz="1100"/>
            </a:pPr>
            <a:r>
              <a:t>p(x) = x(1-\frac{1}{L_x}x) \frac{1}{kR_{tot}} + C_x</a:t>
            </a:r>
          </a:p>
          <a:p>
            <a:pPr>
              <a:defRPr sz="1100"/>
            </a:pPr>
            <a:r>
              <a:t>\\ \\</a:t>
            </a:r>
          </a:p>
          <a:p>
            <a:pPr>
              <a:defRPr sz="1100"/>
            </a:pPr>
            <a:r>
              <a:t>&amp;\Theta_y(x,y) = g_y(y)\,e^{p(x)} e^{g(y)} \Rightarrow</a:t>
            </a:r>
          </a:p>
          <a:p>
            <a:pPr>
              <a:defRPr sz="1100"/>
            </a:pPr>
            <a:r>
              <a:t>\begin{matrix} </a:t>
            </a:r>
          </a:p>
          <a:p>
            <a:pPr>
              <a:defRPr sz="1100"/>
            </a:pPr>
            <a:r>
              <a:t>&amp;\text{on } \partial \Omega_1 \;\; g_y(L_y) = -\frac{1}{kR_{tot}} \\</a:t>
            </a:r>
          </a:p>
          <a:p>
            <a:pPr>
              <a:defRPr sz="1100"/>
            </a:pPr>
            <a:r>
              <a:t>&amp;\text{on } \partial \Omega_3 \;\;\;\; g_y(0) =  +\frac{1}{kR_{tot}}</a:t>
            </a:r>
          </a:p>
          <a:p>
            <a:pPr>
              <a:defRPr sz="1100"/>
            </a:pPr>
            <a:r>
              <a:t>\end{matrix} \;</a:t>
            </a:r>
          </a:p>
          <a:p>
            <a:pPr>
              <a:defRPr sz="1100"/>
            </a:pPr>
            <a:r>
              <a:t>\Rightarrow</a:t>
            </a:r>
          </a:p>
          <a:p>
            <a:pPr>
              <a:defRPr sz="1100"/>
            </a:pPr>
            <a:r>
              <a:t>g_y(y) = (1-\frac{2}{L_y}y)\frac{1}{kR_{tot}}</a:t>
            </a:r>
          </a:p>
          <a:p>
            <a:pPr>
              <a:defRPr sz="1100"/>
            </a:pPr>
            <a:r>
              <a:t>\Rightarrow</a:t>
            </a:r>
          </a:p>
          <a:p>
            <a:pPr>
              <a:defRPr sz="1100"/>
            </a:pPr>
            <a:r>
              <a:t>g(y) = y(1-\frac{1}{L_y}y) \frac{1}{kR_{tot}} + C_y</a:t>
            </a:r>
          </a:p>
          <a:p>
            <a:pPr>
              <a:defRPr sz="1100"/>
            </a:pPr>
            <a:r>
              <a:t>\end{align}</a:t>
            </a:r>
          </a:p>
          <a:p>
            <a:pPr>
              <a:defRPr sz="1100"/>
            </a:pPr>
          </a:p>
          <a:p>
            <a:pPr>
              <a:defRPr sz="1100"/>
            </a:pPr>
          </a:p>
          <a:p>
            <a:pPr>
              <a:defRPr sz="1100"/>
            </a:pPr>
            <a:r>
              <a:t>\\ \text{Thus: $</a:t>
            </a:r>
          </a:p>
          <a:p>
            <a:pPr>
              <a:defRPr sz="1100"/>
            </a:pPr>
            <a:r>
              <a:t>\begin{matrix}</a:t>
            </a:r>
          </a:p>
          <a:p>
            <a:pPr>
              <a:defRPr sz="1100"/>
            </a:pPr>
            <a:r>
              <a:t>p(x) = x(1-\frac{1}{L_x}x) \frac{1}{kR_{tot}} \\</a:t>
            </a:r>
          </a:p>
          <a:p>
            <a:pPr>
              <a:defRPr sz="1100"/>
            </a:pPr>
            <a:r>
              <a:t>g(y) = y(1-\frac{1}{L_y}y) \frac{1}{kR_{tot}}</a:t>
            </a:r>
          </a:p>
          <a:p>
            <a:pPr>
              <a:defRPr sz="1100"/>
            </a:pPr>
            <a:r>
              <a:t>\end{matrix} </a:t>
            </a:r>
          </a:p>
          <a:p>
            <a:pPr>
              <a:defRPr sz="1100"/>
            </a:pPr>
            <a:r>
              <a:t>$}</a:t>
            </a:r>
          </a:p>
          <a:p>
            <a:pPr>
              <a:defRPr sz="1100"/>
            </a:pPr>
          </a:p>
          <a:p>
            <a:pPr>
              <a:defRPr sz="1100"/>
            </a:pPr>
            <a:r>
              <a:t>\\ \text{Finally: $</a:t>
            </a:r>
          </a:p>
          <a:p>
            <a:pPr>
              <a:defRPr sz="1100"/>
            </a:pPr>
            <a:r>
              <a:t>s(x,y) = -D \nabla^2 \Theta = -D (p_{xx} + p_x^2 + p_{yy}+p_y^2) e^{p(x)} e^{g(x)}</a:t>
            </a:r>
          </a:p>
          <a:p>
            <a:pPr>
              <a:defRPr sz="1100"/>
            </a:pPr>
            <a:r>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1" name="Shape 851"/>
          <p:cNvSpPr/>
          <p:nvPr>
            <p:ph type="sldImg"/>
          </p:nvPr>
        </p:nvSpPr>
        <p:spPr>
          <a:prstGeom prst="rect">
            <a:avLst/>
          </a:prstGeom>
        </p:spPr>
        <p:txBody>
          <a:bodyPr/>
          <a:lstStyle/>
          <a:p>
            <a:pPr/>
          </a:p>
        </p:txBody>
      </p:sp>
      <p:sp>
        <p:nvSpPr>
          <p:cNvPr id="852" name="Shape 852"/>
          <p:cNvSpPr/>
          <p:nvPr>
            <p:ph type="body" sz="quarter" idx="1"/>
          </p:nvPr>
        </p:nvSpPr>
        <p:spPr>
          <a:prstGeom prst="rect">
            <a:avLst/>
          </a:prstGeom>
        </p:spPr>
        <p:txBody>
          <a:bodyPr/>
          <a:lstStyle/>
          <a:p>
            <a:pPr>
              <a:defRPr sz="1100"/>
            </a:pPr>
            <a:r>
              <a:t>\\ \text{The slope of the straight line passing through two points $k$ and $k+1$ is the observed order of accuracy, and can be computed using:}</a:t>
            </a:r>
          </a:p>
          <a:p>
            <a:pPr>
              <a:defRPr sz="1100"/>
            </a:pPr>
          </a:p>
          <a:p>
            <a:pPr>
              <a:defRPr sz="1100"/>
            </a:pPr>
            <a:r>
              <a:t>\\ \text{$\hat \rho_k = \frac{ln( \| \frac{\varepsilon_{2kh}}{\varepsilon_{kh}}\| )}{ln(\|2\|)}$ for $k=1,2,4$}</a:t>
            </a:r>
          </a:p>
          <a:p>
            <a:pPr>
              <a:defRPr sz="1100"/>
            </a:pPr>
          </a:p>
          <a:p>
            <a:pPr>
              <a:defRPr sz="1100"/>
            </a:pPr>
          </a:p>
          <a:p>
            <a:pPr>
              <a:defRPr sz="1100"/>
            </a:pPr>
          </a:p>
          <a:p>
            <a:pPr>
              <a:defRPr sz="1100"/>
            </a:pPr>
          </a:p>
          <a:p>
            <a:pPr>
              <a:defRPr sz="1100"/>
            </a:pPr>
            <a:r>
              <a:t>\begin{center}</a:t>
            </a:r>
          </a:p>
          <a:p>
            <a:pPr>
              <a:defRPr sz="1100"/>
            </a:pPr>
            <a:r>
              <a:t>\begin{tabular}{ |c|c|c|c|c| } </a:t>
            </a:r>
          </a:p>
          <a:p>
            <a:pPr>
              <a:defRPr sz="1100"/>
            </a:pPr>
            <a:r>
              <a:t> \hline</a:t>
            </a:r>
          </a:p>
          <a:p>
            <a:pPr>
              <a:defRPr sz="1100"/>
            </a:pPr>
            <a:r>
              <a:t>  &amp; h &amp; 2h &amp; 4h &amp; 8h\\</a:t>
            </a:r>
          </a:p>
          <a:p>
            <a:pPr>
              <a:defRPr sz="1100"/>
            </a:pPr>
            <a:r>
              <a:t> $\|\varepsilon\|_2$ &amp; 1.75 x 10^{-1} &amp; 4.56 x 10^{-2} &amp; 1.15 x 10^{-2} &amp; 2.89 x 10^{-3}\\ </a:t>
            </a:r>
          </a:p>
          <a:p>
            <a:pPr>
              <a:defRPr sz="1100"/>
            </a:pPr>
            <a:r>
              <a:t> </a:t>
            </a:r>
          </a:p>
          <a:p>
            <a:pPr>
              <a:defRPr sz="1100"/>
            </a:pPr>
            <a:r>
              <a:t> $\|\varepsilon\|_{inf}$ &amp;  1.79 x 10^{-1} &amp; 7.28 x 10^{-2} &amp; 2.52 x 10^{-2} &amp; 8.03 x 10^{-3} \\ </a:t>
            </a:r>
          </a:p>
          <a:p>
            <a:pPr>
              <a:defRPr sz="1100"/>
            </a:pPr>
            <a:r>
              <a:t> \hline</a:t>
            </a:r>
          </a:p>
          <a:p>
            <a:pPr>
              <a:defRPr sz="1100"/>
            </a:pPr>
            <a:r>
              <a:t>\end{tabular}</a:t>
            </a:r>
          </a:p>
          <a:p>
            <a:pPr>
              <a:defRPr sz="1100"/>
            </a:pPr>
            <a:r>
              <a:t>\end{center}</a:t>
            </a:r>
          </a:p>
          <a:p>
            <a:pPr>
              <a:defRPr sz="1100"/>
            </a:pPr>
          </a:p>
          <a:p>
            <a:pPr>
              <a:defRPr sz="1100"/>
            </a:pPr>
          </a:p>
          <a:p>
            <a:pPr>
              <a:defRPr sz="1100"/>
            </a:pPr>
          </a:p>
          <a:p>
            <a:pPr>
              <a:defRPr sz="1100"/>
            </a:pPr>
            <a:r>
              <a:t>\begin{center}</a:t>
            </a:r>
          </a:p>
          <a:p>
            <a:pPr>
              <a:defRPr sz="1100"/>
            </a:pPr>
            <a:r>
              <a:t>\begin{tabular}{ |c|c|c| } </a:t>
            </a:r>
          </a:p>
          <a:p>
            <a:pPr>
              <a:defRPr sz="1100"/>
            </a:pPr>
            <a:r>
              <a:t> \hline</a:t>
            </a:r>
          </a:p>
          <a:p>
            <a:pPr>
              <a:defRPr sz="1100"/>
            </a:pPr>
            <a:r>
              <a:t>  \rho_1 &amp; \rho_2 &amp; \rho_3\\</a:t>
            </a:r>
          </a:p>
          <a:p>
            <a:pPr>
              <a:defRPr sz="1100"/>
            </a:pPr>
            <a:r>
              <a:t>  1.9466 &amp; 1.9811 &amp; 1.9941 \\ </a:t>
            </a:r>
          </a:p>
          <a:p>
            <a:pPr>
              <a:defRPr sz="1100"/>
            </a:pPr>
            <a:r>
              <a:t>  </a:t>
            </a:r>
          </a:p>
          <a:p>
            <a:pPr>
              <a:defRPr sz="1100"/>
            </a:pPr>
            <a:r>
              <a:t> \hline</a:t>
            </a:r>
          </a:p>
          <a:p>
            <a:pPr>
              <a:defRPr sz="1100"/>
            </a:pPr>
            <a:r>
              <a:t>\end{tabular}</a:t>
            </a:r>
          </a:p>
          <a:p>
            <a:pPr>
              <a:defRPr sz="1100"/>
            </a:pPr>
            <a:r>
              <a:t>\end{center}</a:t>
            </a:r>
          </a:p>
          <a:p>
            <a:pPr>
              <a:defRPr sz="1100"/>
            </a:pPr>
          </a:p>
          <a:p>
            <a:pPr>
              <a:defRPr sz="1100"/>
            </a:pPr>
          </a:p>
          <a:p>
            <a:pPr>
              <a:defRPr sz="1100"/>
            </a:pPr>
          </a:p>
          <a:p>
            <a:pPr>
              <a:defRPr sz="1100"/>
            </a:pPr>
          </a:p>
          <a:p>
            <a:pPr>
              <a:defRPr sz="1100"/>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5" name="Shape 865"/>
          <p:cNvSpPr/>
          <p:nvPr>
            <p:ph type="sldImg"/>
          </p:nvPr>
        </p:nvSpPr>
        <p:spPr>
          <a:prstGeom prst="rect">
            <a:avLst/>
          </a:prstGeom>
        </p:spPr>
        <p:txBody>
          <a:bodyPr/>
          <a:lstStyle/>
          <a:p>
            <a:pPr/>
          </a:p>
        </p:txBody>
      </p:sp>
      <p:sp>
        <p:nvSpPr>
          <p:cNvPr id="866" name="Shape 866"/>
          <p:cNvSpPr/>
          <p:nvPr>
            <p:ph type="body" sz="quarter" idx="1"/>
          </p:nvPr>
        </p:nvSpPr>
        <p:spPr>
          <a:prstGeom prst="rect">
            <a:avLst/>
          </a:prstGeom>
        </p:spPr>
        <p:txBody>
          <a:bodyPr/>
          <a:lstStyle/>
          <a:p>
            <a:pPr>
              <a:defRPr sz="1100"/>
            </a:pPr>
            <a:r>
              <a:t>\\ \text{The slope of the straight line passing through two points $k$ and $k+1$ is the observed order of accuracy, and can be computed using:}</a:t>
            </a:r>
          </a:p>
          <a:p>
            <a:pPr>
              <a:defRPr sz="1100"/>
            </a:pPr>
          </a:p>
          <a:p>
            <a:pPr>
              <a:defRPr sz="1100"/>
            </a:pPr>
            <a:r>
              <a:t>\\ \text{$\hat \rho_k = \frac{ln( \| \frac{\varepsilon_{2kh}}{\varepsilon_{kh}}\| )}{ln(\|2\|)}$ for $k=1,2,4$}</a:t>
            </a:r>
          </a:p>
          <a:p>
            <a:pPr>
              <a:defRPr sz="1100"/>
            </a:pPr>
          </a:p>
          <a:p>
            <a:pPr>
              <a:defRPr sz="1100"/>
            </a:pPr>
          </a:p>
          <a:p>
            <a:pPr>
              <a:defRPr sz="1100"/>
            </a:pPr>
          </a:p>
          <a:p>
            <a:pPr>
              <a:defRPr sz="1100"/>
            </a:pPr>
          </a:p>
          <a:p>
            <a:pPr>
              <a:defRPr sz="1100"/>
            </a:pPr>
            <a:r>
              <a:t>\begin{center}</a:t>
            </a:r>
          </a:p>
          <a:p>
            <a:pPr>
              <a:defRPr sz="1100"/>
            </a:pPr>
            <a:r>
              <a:t>\begin{tabular}{ |c|c|c|c|c| } </a:t>
            </a:r>
          </a:p>
          <a:p>
            <a:pPr>
              <a:defRPr sz="1100"/>
            </a:pPr>
            <a:r>
              <a:t> \hline</a:t>
            </a:r>
          </a:p>
          <a:p>
            <a:pPr>
              <a:defRPr sz="1100"/>
            </a:pPr>
            <a:r>
              <a:t>  &amp; h &amp; 2h &amp; 4h &amp; 8h\\</a:t>
            </a:r>
          </a:p>
          <a:p>
            <a:pPr>
              <a:defRPr sz="1100"/>
            </a:pPr>
            <a:r>
              <a:t> $\|\varepsilon\|_2$ &amp; 1.75 x 10^{-1} &amp; 4.56 x 10^{-2} &amp; 1.15 x 10^{-2} &amp; 2.89 x 10^{-3}\\ </a:t>
            </a:r>
          </a:p>
          <a:p>
            <a:pPr>
              <a:defRPr sz="1100"/>
            </a:pPr>
            <a:r>
              <a:t> </a:t>
            </a:r>
          </a:p>
          <a:p>
            <a:pPr>
              <a:defRPr sz="1100"/>
            </a:pPr>
            <a:r>
              <a:t> $\|\varepsilon\|_{inf}$ &amp;  1.79 x 10^{-1} &amp; 7.28 x 10^{-2} &amp; 2.52 x 10^{-2} &amp; 8.03 x 10^{-3} \\ </a:t>
            </a:r>
          </a:p>
          <a:p>
            <a:pPr>
              <a:defRPr sz="1100"/>
            </a:pPr>
            <a:r>
              <a:t> \hline</a:t>
            </a:r>
          </a:p>
          <a:p>
            <a:pPr>
              <a:defRPr sz="1100"/>
            </a:pPr>
            <a:r>
              <a:t>\end{tabular}</a:t>
            </a:r>
          </a:p>
          <a:p>
            <a:pPr>
              <a:defRPr sz="1100"/>
            </a:pPr>
            <a:r>
              <a:t>\end{center}</a:t>
            </a:r>
          </a:p>
          <a:p>
            <a:pPr>
              <a:defRPr sz="1100"/>
            </a:pPr>
          </a:p>
          <a:p>
            <a:pPr>
              <a:defRPr sz="1100"/>
            </a:pPr>
          </a:p>
          <a:p>
            <a:pPr>
              <a:defRPr sz="1100"/>
            </a:pPr>
          </a:p>
          <a:p>
            <a:pPr>
              <a:defRPr sz="1100"/>
            </a:pPr>
            <a:r>
              <a:t>\begin{center}</a:t>
            </a:r>
          </a:p>
          <a:p>
            <a:pPr>
              <a:defRPr sz="1100"/>
            </a:pPr>
            <a:r>
              <a:t>\begin{tabular}{ |c|c|c| } </a:t>
            </a:r>
          </a:p>
          <a:p>
            <a:pPr>
              <a:defRPr sz="1100"/>
            </a:pPr>
            <a:r>
              <a:t> \hline</a:t>
            </a:r>
          </a:p>
          <a:p>
            <a:pPr>
              <a:defRPr sz="1100"/>
            </a:pPr>
            <a:r>
              <a:t>  \rho_1 &amp; \rho_2 &amp; \rho_3\\</a:t>
            </a:r>
          </a:p>
          <a:p>
            <a:pPr>
              <a:defRPr sz="1100"/>
            </a:pPr>
            <a:r>
              <a:t>  1.9466 &amp; 1.9811 &amp; 1.9941 \\ </a:t>
            </a:r>
          </a:p>
          <a:p>
            <a:pPr>
              <a:defRPr sz="1100"/>
            </a:pPr>
            <a:r>
              <a:t>  </a:t>
            </a:r>
          </a:p>
          <a:p>
            <a:pPr>
              <a:defRPr sz="1100"/>
            </a:pPr>
            <a:r>
              <a:t> \hline</a:t>
            </a:r>
          </a:p>
          <a:p>
            <a:pPr>
              <a:defRPr sz="1100"/>
            </a:pPr>
            <a:r>
              <a:t>\end{tabular}</a:t>
            </a:r>
          </a:p>
          <a:p>
            <a:pPr>
              <a:defRPr sz="1100"/>
            </a:pPr>
            <a:r>
              <a:t>\end{center}</a:t>
            </a:r>
          </a:p>
          <a:p>
            <a:pPr>
              <a:defRPr sz="1100"/>
            </a:pPr>
          </a:p>
          <a:p>
            <a:pPr>
              <a:defRPr sz="1100"/>
            </a:pPr>
          </a:p>
          <a:p>
            <a:pPr>
              <a:defRPr sz="1100"/>
            </a:pPr>
          </a:p>
          <a:p>
            <a:pPr>
              <a:defRPr sz="1100"/>
            </a:pPr>
          </a:p>
          <a:p>
            <a:pPr>
              <a:defRPr sz="1100"/>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lvl1pPr>
              <a:defRPr sz="1100"/>
            </a:lvl1pPr>
          </a:lstStyle>
          <a:p>
            <a:pPr/>
            <a:r>
              <a:t>In questo progetto si vuole simulare l’evoluzione della temperatura in una stanza vuota, supponendo che essa scambi calore con l’esterno della stanza che è supposto essere uniformemente (nello spazio) alla temperatura T_ext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7" name="Shape 877"/>
          <p:cNvSpPr/>
          <p:nvPr>
            <p:ph type="sldImg"/>
          </p:nvPr>
        </p:nvSpPr>
        <p:spPr>
          <a:prstGeom prst="rect">
            <a:avLst/>
          </a:prstGeom>
        </p:spPr>
        <p:txBody>
          <a:bodyPr/>
          <a:lstStyle/>
          <a:p>
            <a:pPr/>
          </a:p>
        </p:txBody>
      </p:sp>
      <p:sp>
        <p:nvSpPr>
          <p:cNvPr id="878" name="Shape 878"/>
          <p:cNvSpPr/>
          <p:nvPr>
            <p:ph type="body" sz="quarter" idx="1"/>
          </p:nvPr>
        </p:nvSpPr>
        <p:spPr>
          <a:prstGeom prst="rect">
            <a:avLst/>
          </a:prstGeom>
        </p:spPr>
        <p:txBody>
          <a:bodyPr/>
          <a:lstStyle/>
          <a:p>
            <a:pPr>
              <a:defRPr sz="1100"/>
            </a:pPr>
            <a:r>
              <a:t>\\ \text{The slope of the straight line passing through two points $k$ and $k+1$ is the observed order of accuracy, and can be computed using:}</a:t>
            </a:r>
          </a:p>
          <a:p>
            <a:pPr>
              <a:defRPr sz="1100"/>
            </a:pPr>
          </a:p>
          <a:p>
            <a:pPr>
              <a:defRPr sz="1100"/>
            </a:pPr>
            <a:r>
              <a:t>\\ \text{$\hat \rho_k = \frac{ln( \| \frac{\varepsilon_{2kh}}{\varepsilon_{kh}}\| )}{ln(\|2\|)}$ for $k=1,2,4$}</a:t>
            </a:r>
          </a:p>
          <a:p>
            <a:pPr>
              <a:defRPr sz="1100"/>
            </a:pPr>
          </a:p>
          <a:p>
            <a:pPr>
              <a:defRPr sz="1100"/>
            </a:pPr>
          </a:p>
          <a:p>
            <a:pPr>
              <a:defRPr sz="1100"/>
            </a:pPr>
          </a:p>
          <a:p>
            <a:pPr>
              <a:defRPr sz="1100"/>
            </a:pPr>
          </a:p>
          <a:p>
            <a:pPr>
              <a:defRPr sz="1100"/>
            </a:pPr>
            <a:r>
              <a:t>\begin{center}</a:t>
            </a:r>
          </a:p>
          <a:p>
            <a:pPr>
              <a:defRPr sz="1100"/>
            </a:pPr>
            <a:r>
              <a:t>\begin{tabular}{ |c|c|c|c|c| } </a:t>
            </a:r>
          </a:p>
          <a:p>
            <a:pPr>
              <a:defRPr sz="1100"/>
            </a:pPr>
            <a:r>
              <a:t> \hline</a:t>
            </a:r>
          </a:p>
          <a:p>
            <a:pPr>
              <a:defRPr sz="1100"/>
            </a:pPr>
            <a:r>
              <a:t>  &amp; h &amp; 2h &amp; 4h &amp; 8h\\</a:t>
            </a:r>
          </a:p>
          <a:p>
            <a:pPr>
              <a:defRPr sz="1100"/>
            </a:pPr>
            <a:r>
              <a:t> $\|\varepsilon\|_2$ &amp; 1.75 x 10^{-1} &amp; 4.56 x 10^{-2} &amp; 1.15 x 10^{-2} &amp; 2.89 x 10^{-3}\\ </a:t>
            </a:r>
          </a:p>
          <a:p>
            <a:pPr>
              <a:defRPr sz="1100"/>
            </a:pPr>
            <a:r>
              <a:t> </a:t>
            </a:r>
          </a:p>
          <a:p>
            <a:pPr>
              <a:defRPr sz="1100"/>
            </a:pPr>
            <a:r>
              <a:t> $\|\varepsilon\|_{inf}$ &amp;  1.79 x 10^{-1} &amp; 7.28 x 10^{-2} &amp; 2.52 x 10^{-2} &amp; 8.03 x 10^{-3} \\ </a:t>
            </a:r>
          </a:p>
          <a:p>
            <a:pPr>
              <a:defRPr sz="1100"/>
            </a:pPr>
            <a:r>
              <a:t> \hline</a:t>
            </a:r>
          </a:p>
          <a:p>
            <a:pPr>
              <a:defRPr sz="1100"/>
            </a:pPr>
            <a:r>
              <a:t>\end{tabular}</a:t>
            </a:r>
          </a:p>
          <a:p>
            <a:pPr>
              <a:defRPr sz="1100"/>
            </a:pPr>
            <a:r>
              <a:t>\end{center}</a:t>
            </a:r>
          </a:p>
          <a:p>
            <a:pPr>
              <a:defRPr sz="1100"/>
            </a:pPr>
          </a:p>
          <a:p>
            <a:pPr>
              <a:defRPr sz="1100"/>
            </a:pPr>
          </a:p>
          <a:p>
            <a:pPr>
              <a:defRPr sz="1100"/>
            </a:pPr>
          </a:p>
          <a:p>
            <a:pPr>
              <a:defRPr sz="1100"/>
            </a:pPr>
            <a:r>
              <a:t>\begin{center}</a:t>
            </a:r>
          </a:p>
          <a:p>
            <a:pPr>
              <a:defRPr sz="1100"/>
            </a:pPr>
            <a:r>
              <a:t>\begin{tabular}{ |c|c|c| } </a:t>
            </a:r>
          </a:p>
          <a:p>
            <a:pPr>
              <a:defRPr sz="1100"/>
            </a:pPr>
            <a:r>
              <a:t> \hline</a:t>
            </a:r>
          </a:p>
          <a:p>
            <a:pPr>
              <a:defRPr sz="1100"/>
            </a:pPr>
            <a:r>
              <a:t>  \rho_1 &amp; \rho_2 &amp; \rho_3\\</a:t>
            </a:r>
          </a:p>
          <a:p>
            <a:pPr>
              <a:defRPr sz="1100"/>
            </a:pPr>
            <a:r>
              <a:t>  1.9466 &amp; 1.9811 &amp; 1.9941 \\ </a:t>
            </a:r>
          </a:p>
          <a:p>
            <a:pPr>
              <a:defRPr sz="1100"/>
            </a:pPr>
            <a:r>
              <a:t>  </a:t>
            </a:r>
          </a:p>
          <a:p>
            <a:pPr>
              <a:defRPr sz="1100"/>
            </a:pPr>
            <a:r>
              <a:t> \hline</a:t>
            </a:r>
          </a:p>
          <a:p>
            <a:pPr>
              <a:defRPr sz="1100"/>
            </a:pPr>
            <a:r>
              <a:t>\end{tabular}</a:t>
            </a:r>
          </a:p>
          <a:p>
            <a:pPr>
              <a:defRPr sz="1100"/>
            </a:pPr>
            <a:r>
              <a:t>\end{center}</a:t>
            </a:r>
          </a:p>
          <a:p>
            <a:pPr>
              <a:defRPr sz="1100"/>
            </a:pPr>
          </a:p>
          <a:p>
            <a:pPr>
              <a:defRPr sz="1100"/>
            </a:pPr>
          </a:p>
          <a:p>
            <a:pPr>
              <a:defRPr sz="1100"/>
            </a:pPr>
          </a:p>
          <a:p>
            <a:pPr>
              <a:defRPr sz="1100"/>
            </a:pPr>
          </a:p>
          <a:p>
            <a:pPr>
              <a:defRPr sz="1100"/>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0" name="Shape 900"/>
          <p:cNvSpPr/>
          <p:nvPr>
            <p:ph type="sldImg"/>
          </p:nvPr>
        </p:nvSpPr>
        <p:spPr>
          <a:prstGeom prst="rect">
            <a:avLst/>
          </a:prstGeom>
        </p:spPr>
        <p:txBody>
          <a:bodyPr/>
          <a:lstStyle/>
          <a:p>
            <a:pPr/>
          </a:p>
        </p:txBody>
      </p:sp>
      <p:sp>
        <p:nvSpPr>
          <p:cNvPr id="901" name="Shape 901"/>
          <p:cNvSpPr/>
          <p:nvPr>
            <p:ph type="body" sz="quarter" idx="1"/>
          </p:nvPr>
        </p:nvSpPr>
        <p:spPr>
          <a:prstGeom prst="rect">
            <a:avLst/>
          </a:prstGeom>
        </p:spPr>
        <p:txBody>
          <a:bodyPr/>
          <a:lstStyle/>
          <a:p>
            <a:pPr>
              <a:defRPr sz="1100"/>
            </a:pPr>
            <a:r>
              <a:t>\Theta(x,y,t) = e^{p(x)} \, e^{g(y)} e^{q(t)}</a:t>
            </a:r>
          </a:p>
          <a:p>
            <a:pPr>
              <a:defRPr sz="1100"/>
            </a:pPr>
          </a:p>
          <a:p>
            <a:pPr>
              <a:defRPr sz="1100"/>
            </a:pPr>
            <a:r>
              <a:t>\begin{align*}</a:t>
            </a:r>
          </a:p>
          <a:p>
            <a:pPr>
              <a:defRPr sz="1100"/>
            </a:pPr>
            <a:r>
              <a:t>s(x,y) \mu(t) &amp;= \frac{\partial\Theta}{\partial t} - D \nabla^2 \Theta \\</a:t>
            </a:r>
          </a:p>
          <a:p>
            <a:pPr>
              <a:defRPr sz="1100"/>
            </a:pPr>
            <a:r>
              <a:t>s(x,y) \mu(t) &amp;= (q_t - p_{xx} - p_x^2 - g_{yy} - g_y^2) e^{p(x)} e^{g(y)} e^{q(t)}</a:t>
            </a:r>
          </a:p>
          <a:p>
            <a:pPr>
              <a:defRPr sz="1100"/>
            </a:pPr>
            <a:r>
              <a:t>\end{align}</a:t>
            </a:r>
          </a:p>
          <a:p>
            <a:pPr>
              <a:defRPr sz="1100"/>
            </a:pPr>
          </a:p>
          <a:p>
            <a:pPr>
              <a:defRPr sz="1100"/>
            </a:pPr>
            <a:r>
              <a:t>\Theta(x,y,0) = \Theta_0(x,y) = e^{p(x)} e^{g(y)} e^{q(0)} </a:t>
            </a:r>
          </a:p>
          <a:p>
            <a:pPr>
              <a:defRPr sz="1100"/>
            </a:pPr>
          </a:p>
          <a:p>
            <a:pPr>
              <a:defRPr sz="1100"/>
            </a:pPr>
          </a:p>
          <a:p>
            <a:pPr>
              <a:defRPr sz="1100"/>
            </a:pPr>
            <a:r>
              <a:t>\\ \text{This choice of $q(t)$ allows the factorization:}</a:t>
            </a:r>
          </a:p>
          <a:p>
            <a:pPr>
              <a:defRPr sz="1100"/>
            </a:pPr>
            <a:r>
              <a:t>\\ \text{$</a:t>
            </a:r>
          </a:p>
          <a:p>
            <a:pPr>
              <a:defRPr sz="1100"/>
            </a:pPr>
            <a:r>
              <a:t>s(x,y) = (c - p_{xx} - p_x^2 - g_{yy} - g_y^2) e^{p(x)} e^{g(y)}$}</a:t>
            </a:r>
          </a:p>
          <a:p>
            <a:pPr>
              <a:defRPr sz="1100"/>
            </a:pPr>
            <a:r>
              <a:t>\\ </a:t>
            </a:r>
          </a:p>
          <a:p>
            <a:pPr>
              <a:defRPr sz="1100"/>
            </a:pPr>
            <a:r>
              <a:t>\mu(t)=e^{-ct}</a:t>
            </a:r>
          </a:p>
          <a:p>
            <a:pPr>
              <a:defRPr sz="1100"/>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9" name="Shape 919"/>
          <p:cNvSpPr/>
          <p:nvPr>
            <p:ph type="sldImg"/>
          </p:nvPr>
        </p:nvSpPr>
        <p:spPr>
          <a:prstGeom prst="rect">
            <a:avLst/>
          </a:prstGeom>
        </p:spPr>
        <p:txBody>
          <a:bodyPr/>
          <a:lstStyle/>
          <a:p>
            <a:pPr/>
          </a:p>
        </p:txBody>
      </p:sp>
      <p:sp>
        <p:nvSpPr>
          <p:cNvPr id="920" name="Shape 920"/>
          <p:cNvSpPr/>
          <p:nvPr>
            <p:ph type="body" sz="quarter" idx="1"/>
          </p:nvPr>
        </p:nvSpPr>
        <p:spPr>
          <a:prstGeom prst="rect">
            <a:avLst/>
          </a:prstGeom>
        </p:spPr>
        <p:txBody>
          <a:bodyPr/>
          <a:lstStyle/>
          <a:p>
            <a:pPr>
              <a:defRPr sz="1100"/>
            </a:pPr>
            <a:r>
              <a:t>\Theta(x,y,t) = e^{p(x)} \, e^{g(y)} e^{q(t)}</a:t>
            </a:r>
          </a:p>
          <a:p>
            <a:pPr>
              <a:defRPr sz="1100"/>
            </a:pPr>
          </a:p>
          <a:p>
            <a:pPr>
              <a:defRPr sz="1100"/>
            </a:pPr>
            <a:r>
              <a:t>\begin{align*}</a:t>
            </a:r>
          </a:p>
          <a:p>
            <a:pPr>
              <a:defRPr sz="1100"/>
            </a:pPr>
            <a:r>
              <a:t>s(x,y) \mu(t) &amp;= \frac{\partial\Theta}{\partial t} - D \nabla^2 \Theta \\</a:t>
            </a:r>
          </a:p>
          <a:p>
            <a:pPr>
              <a:defRPr sz="1100"/>
            </a:pPr>
            <a:r>
              <a:t>s(x,y) \mu(t) &amp;= (q_t - p_{xx} - p_x^2 - g_{yy} - g_y^2) e^{p(x)} e^{g(y)} e^{q(t)}</a:t>
            </a:r>
          </a:p>
          <a:p>
            <a:pPr>
              <a:defRPr sz="1100"/>
            </a:pPr>
            <a:r>
              <a:t>\end{align}</a:t>
            </a:r>
          </a:p>
          <a:p>
            <a:pPr>
              <a:defRPr sz="1100"/>
            </a:pPr>
          </a:p>
          <a:p>
            <a:pPr>
              <a:defRPr sz="1100"/>
            </a:pPr>
            <a:r>
              <a:t>\Theta(x,y,0) = \Theta_0(x,y) = e^{p(x)} e^{g(y)} e^{q(0)} </a:t>
            </a:r>
          </a:p>
          <a:p>
            <a:pPr>
              <a:defRPr sz="1100"/>
            </a:pPr>
          </a:p>
          <a:p>
            <a:pPr>
              <a:defRPr sz="1100"/>
            </a:pPr>
          </a:p>
          <a:p>
            <a:pPr>
              <a:defRPr sz="1100"/>
            </a:pPr>
            <a:r>
              <a:t>\\ \text{This choice of $q(t)$ allows the factorization:}</a:t>
            </a:r>
          </a:p>
          <a:p>
            <a:pPr>
              <a:defRPr sz="1100"/>
            </a:pPr>
            <a:r>
              <a:t>\\ \text{$</a:t>
            </a:r>
          </a:p>
          <a:p>
            <a:pPr>
              <a:defRPr sz="1100"/>
            </a:pPr>
            <a:r>
              <a:t>s(x,y) = (c - p_{xx} - p_x^2 - g_{yy} - g_y^2) e^{p(x)} e^{g(y)}$}</a:t>
            </a:r>
          </a:p>
          <a:p>
            <a:pPr>
              <a:defRPr sz="1100"/>
            </a:pPr>
            <a:r>
              <a:t>\\ </a:t>
            </a:r>
          </a:p>
          <a:p>
            <a:pPr>
              <a:defRPr sz="1100"/>
            </a:pPr>
            <a:r>
              <a:t>\mu(t)=e^{-ct}</a:t>
            </a:r>
          </a:p>
          <a:p>
            <a:pPr>
              <a:defRPr sz="1100"/>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7" name="Shape 947"/>
          <p:cNvSpPr/>
          <p:nvPr>
            <p:ph type="sldImg"/>
          </p:nvPr>
        </p:nvSpPr>
        <p:spPr>
          <a:prstGeom prst="rect">
            <a:avLst/>
          </a:prstGeom>
        </p:spPr>
        <p:txBody>
          <a:bodyPr/>
          <a:lstStyle/>
          <a:p>
            <a:pPr/>
          </a:p>
        </p:txBody>
      </p:sp>
      <p:sp>
        <p:nvSpPr>
          <p:cNvPr id="948" name="Shape 948"/>
          <p:cNvSpPr/>
          <p:nvPr>
            <p:ph type="body" sz="quarter" idx="1"/>
          </p:nvPr>
        </p:nvSpPr>
        <p:spPr>
          <a:prstGeom prst="rect">
            <a:avLst/>
          </a:prstGeom>
        </p:spPr>
        <p:txBody>
          <a:bodyPr/>
          <a:lstStyle/>
          <a:p>
            <a:pPr>
              <a:defRPr sz="1100"/>
            </a:pPr>
            <a:r>
              <a:t>\\ \text{In order to achieve a reasonable behaviour of the system compared with the natural phenomena are used the}</a:t>
            </a:r>
          </a:p>
          <a:p>
            <a:pPr>
              <a:defRPr sz="1100"/>
            </a:pPr>
            <a:r>
              <a:t>\\ \text{following parameters: }</a:t>
            </a:r>
          </a:p>
          <a:p>
            <a:pPr>
              <a:defRPr sz="1100"/>
            </a:pPr>
          </a:p>
          <a:p>
            <a:pPr>
              <a:defRPr sz="1100"/>
            </a:pPr>
            <a:r>
              <a:t>\\ \text{In order to achieve a reasonable behaviour of the system compared with the natural phenomena are used the}</a:t>
            </a:r>
          </a:p>
          <a:p>
            <a:pPr>
              <a:defRPr sz="1100"/>
            </a:pPr>
            <a:r>
              <a:t>\\ \text{following parameters: $R_{tot}=294.79 \; D=2.91x10^{-04}$ }</a:t>
            </a:r>
          </a:p>
          <a:p>
            <a:pPr>
              <a:defRPr sz="1100"/>
            </a:pPr>
          </a:p>
          <a:p>
            <a:pPr>
              <a:defRPr sz="1100"/>
            </a:pPr>
          </a:p>
          <a:p>
            <a:pPr>
              <a:defRPr sz="1100"/>
            </a:pPr>
            <a:r>
              <a:t>\\ \text{Note that using the parameters computed from real physical quantities value would bring a non satisfactory}</a:t>
            </a:r>
          </a:p>
          <a:p>
            <a:pPr>
              <a:defRPr sz="1100"/>
            </a:pPr>
            <a:r>
              <a:t>\\ \text{behaviour due to the massive assumptions done (especially neglect the natural convection) }</a:t>
            </a:r>
          </a:p>
          <a:p>
            <a:pPr>
              <a:defRPr sz="1100"/>
            </a:pPr>
          </a:p>
          <a:p>
            <a:pPr>
              <a:defRPr sz="1100"/>
            </a:pPr>
          </a:p>
          <a:p>
            <a:pPr>
              <a:defRPr sz="1100"/>
            </a:pPr>
            <a:r>
              <a:t>\begin{align*}</a:t>
            </a:r>
          </a:p>
          <a:p>
            <a:pPr>
              <a:defRPr sz="1100"/>
            </a:pPr>
            <a:r>
              <a:t>&amp;D \nabla^2 \Theta = - s(x,y) \, \bar \mu  \; ,\; \bar \mu = 1\\ \\</a:t>
            </a:r>
          </a:p>
          <a:p>
            <a:pPr>
              <a:defRPr sz="1100"/>
            </a:pPr>
            <a:r>
              <a:t>&amp;\vec q \; \vec n = - k \vec \nabla \Theta \cdot \hat n = -\frac{T - \Theta}{R_{tot}}   \; \; \; \text{on} \; \; \Gamma_R\\</a:t>
            </a:r>
          </a:p>
          <a:p>
            <a:pPr>
              <a:defRPr sz="1100"/>
            </a:pPr>
            <a:r>
              <a:t>\end{align}</a:t>
            </a:r>
          </a:p>
          <a:p>
            <a:pPr>
              <a:defRPr sz="1100"/>
            </a:pPr>
          </a:p>
          <a:p>
            <a:pPr>
              <a:defRPr sz="1100"/>
            </a:pPr>
          </a:p>
          <a:p>
            <a:pPr>
              <a:defRPr sz="1100"/>
            </a:pPr>
            <a:r>
              <a:t>\\ \text{Given that:  $\Gamma_R = \{\partial \Omega_1, \partial \Omega_2, \partial \Omega_3, \partial \Omega_4\} $:}</a:t>
            </a:r>
          </a:p>
          <a:p>
            <a:pPr>
              <a:defRPr sz="1100"/>
            </a:pPr>
          </a:p>
          <a:p>
            <a:pPr>
              <a:defRPr sz="1100"/>
            </a:pPr>
            <a:r>
              <a:t>\text{Assume $T = 0$ the BC become: $\vec \nabla \Theta \cdot \hat n = \bigl[ \begin{smallmatrix} \Theta_1 (x,y) &amp; \Theta_2 (x,y) \end{smallmatrix}\bigr]\bigl[ \begin{smallmatrix} n_1(x,y)\\n_2(x,y)\end{smallmatrix}\bigr]=-\frac{\Theta(x,y)}{kR_{tot}}  \;\forall (x,y)\in \Gamma_R$  }</a:t>
            </a:r>
          </a:p>
          <a:p>
            <a:pPr>
              <a:defRPr sz="1100"/>
            </a:pPr>
          </a:p>
          <a:p>
            <a:pPr>
              <a:defRPr sz="1100"/>
            </a:pPr>
            <a:r>
              <a:t>\text{$\text{BC on } \partial \Omega_1 \; \text{where $\hat n = \bigl[ \begin{smallmatrix} 0\\1\end{smallmatrix}\bigr] $} \Rightarrow </a:t>
            </a:r>
          </a:p>
          <a:p>
            <a:pPr>
              <a:defRPr sz="1100"/>
            </a:pPr>
            <a:r>
              <a:t>\vec \nabla \Theta \cdot \hat n = \frac{\partial\Theta}{\partial y}(x,L_y) = -\frac{\Theta(x,L_y)}{kR_{tot}} , \forall x \in [0;L_x] \\$}</a:t>
            </a:r>
          </a:p>
          <a:p>
            <a:pPr>
              <a:defRPr sz="1100"/>
            </a:pPr>
          </a:p>
          <a:p>
            <a:pPr>
              <a:defRPr sz="1100"/>
            </a:pPr>
            <a:r>
              <a:t>\text{$\text{BC on } \partial \Omega_2 \; \text{where $\hat n = \bigl[ \begin{smallmatrix} 1\\0\end{smallmatrix}\bigr] $} \Rightarrow </a:t>
            </a:r>
          </a:p>
          <a:p>
            <a:pPr>
              <a:defRPr sz="1100"/>
            </a:pPr>
            <a:r>
              <a:t>\frac{\partial\Theta}{\partial y}(L_x,y) = -\frac{\Theta(L_x,y)}{kR_{tot}} , \forall x \in [0;L_y] \\$}</a:t>
            </a:r>
          </a:p>
          <a:p>
            <a:pPr>
              <a:defRPr sz="1100"/>
            </a:pPr>
          </a:p>
          <a:p>
            <a:pPr>
              <a:defRPr sz="1100"/>
            </a:pPr>
            <a:r>
              <a:t>\text{$\text{BC on } \partial \Omega_3 \; \text{where $\hat n = \bigl[ \begin{smallmatrix} 0\\1\end{smallmatrix}\bigr] $} \Rightarrow </a:t>
            </a:r>
          </a:p>
          <a:p>
            <a:pPr>
              <a:defRPr sz="1100"/>
            </a:pPr>
            <a:r>
              <a:t>\frac{\partial\Theta}{\partial y}(x,0) = -\frac{\Theta(x,0)}{kR_{tot}} , \forall x \in [0;L_x] \\$}</a:t>
            </a:r>
          </a:p>
          <a:p>
            <a:pPr>
              <a:defRPr sz="1100"/>
            </a:pPr>
          </a:p>
          <a:p>
            <a:pPr>
              <a:defRPr sz="1100"/>
            </a:pPr>
            <a:r>
              <a:t>\text{$\text{BC on } \partial \Omega_4 \; \text{where $\hat n = \bigl[ \begin{smallmatrix} -1\\0\end{smallmatrix}\bigr] $} \Rightarrow </a:t>
            </a:r>
          </a:p>
          <a:p>
            <a:pPr>
              <a:defRPr sz="1100"/>
            </a:pPr>
            <a:r>
              <a:t>\frac{\partial\Theta}{\partial x}(x,0) = -\frac{\Theta(0,y)}{kR_{tot}} , \forall y \in [0;L_y]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a:p>
            <a:pPr>
              <a:defRPr sz="1100"/>
            </a:pPr>
          </a:p>
          <a:p>
            <a:pPr>
              <a:defRPr sz="1100"/>
            </a:pPr>
            <a:r>
              <a:t>\begin{align*}</a:t>
            </a:r>
          </a:p>
          <a:p>
            <a:pPr>
              <a:defRPr sz="1100"/>
            </a:pPr>
            <a:r>
              <a:t>&amp;\text{$\text{BC on } \partial \Omega_1 \; \text{where $\hat n = \bigl( \begin{smallmatrix} 0\\1\end{smallmatrix}\bigr) $} \Rightarrow </a:t>
            </a:r>
          </a:p>
          <a:p>
            <a:pPr>
              <a:defRPr sz="1100"/>
            </a:pPr>
            <a:r>
              <a:t>\vec \nabla \Theta \cdot \hat n = \frac{\partial\Theta}{\partial y}(x,L_y) = -\frac{h}{k} \Theta(x,L_y), \forall x \in [0,L_x]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1" name="Shape 961"/>
          <p:cNvSpPr/>
          <p:nvPr>
            <p:ph type="sldImg"/>
          </p:nvPr>
        </p:nvSpPr>
        <p:spPr>
          <a:prstGeom prst="rect">
            <a:avLst/>
          </a:prstGeom>
        </p:spPr>
        <p:txBody>
          <a:bodyPr/>
          <a:lstStyle/>
          <a:p>
            <a:pPr/>
          </a:p>
        </p:txBody>
      </p:sp>
      <p:sp>
        <p:nvSpPr>
          <p:cNvPr id="962" name="Shape 962"/>
          <p:cNvSpPr/>
          <p:nvPr>
            <p:ph type="body" sz="quarter" idx="1"/>
          </p:nvPr>
        </p:nvSpPr>
        <p:spPr>
          <a:prstGeom prst="rect">
            <a:avLst/>
          </a:prstGeom>
        </p:spPr>
        <p:txBody>
          <a:bodyPr/>
          <a:lstStyle/>
          <a:p>
            <a:pPr>
              <a:defRPr sz="1100"/>
            </a:pPr>
            <a:r>
              <a:t>\\ \text{In order to achieve a reasonable behaviour of the system compared with the natural phenomena are used the}</a:t>
            </a:r>
          </a:p>
          <a:p>
            <a:pPr>
              <a:defRPr sz="1100"/>
            </a:pPr>
            <a:r>
              <a:t>\\ \text{following parameters: }</a:t>
            </a:r>
          </a:p>
          <a:p>
            <a:pPr>
              <a:defRPr sz="1100"/>
            </a:pPr>
          </a:p>
          <a:p>
            <a:pPr>
              <a:defRPr sz="1100"/>
            </a:pPr>
            <a:r>
              <a:t>\\ \text{In order to achieve a reasonable behaviour of the system compared with the natural phenomena are used the}</a:t>
            </a:r>
          </a:p>
          <a:p>
            <a:pPr>
              <a:defRPr sz="1100"/>
            </a:pPr>
            <a:r>
              <a:t>\\ \text{following parameters: $R_{tot}=294.79 \; D=2.91x10^{-04}$ }</a:t>
            </a:r>
          </a:p>
          <a:p>
            <a:pPr>
              <a:defRPr sz="1100"/>
            </a:pPr>
          </a:p>
          <a:p>
            <a:pPr>
              <a:defRPr sz="1100"/>
            </a:pPr>
          </a:p>
          <a:p>
            <a:pPr>
              <a:defRPr sz="1100"/>
            </a:pPr>
            <a:r>
              <a:t>\\ \text{Note that using the parameters computed from real physical quantities value would bring a non satisfactory}</a:t>
            </a:r>
          </a:p>
          <a:p>
            <a:pPr>
              <a:defRPr sz="1100"/>
            </a:pPr>
            <a:r>
              <a:t>\\ \text{behaviour due to the massive assumptions done (especially neglect the natural convection) }</a:t>
            </a:r>
          </a:p>
          <a:p>
            <a:pPr>
              <a:defRPr sz="1100"/>
            </a:pPr>
          </a:p>
          <a:p>
            <a:pPr>
              <a:defRPr sz="1100"/>
            </a:pPr>
          </a:p>
          <a:p>
            <a:pPr>
              <a:defRPr sz="1100"/>
            </a:pPr>
            <a:r>
              <a:t>\begin{align*}</a:t>
            </a:r>
          </a:p>
          <a:p>
            <a:pPr>
              <a:defRPr sz="1100"/>
            </a:pPr>
            <a:r>
              <a:t>&amp;D \nabla^2 \Theta = - s(x,y) \, \bar \mu  \; ,\; \bar \mu = 1\\ \\</a:t>
            </a:r>
          </a:p>
          <a:p>
            <a:pPr>
              <a:defRPr sz="1100"/>
            </a:pPr>
            <a:r>
              <a:t>&amp;\vec q \; \vec n = - k \vec \nabla \Theta \cdot \hat n = -\frac{T - \Theta}{R_{tot}}   \; \; \; \text{on} \; \; \Gamma_R\\</a:t>
            </a:r>
          </a:p>
          <a:p>
            <a:pPr>
              <a:defRPr sz="1100"/>
            </a:pPr>
            <a:r>
              <a:t>\end{align}</a:t>
            </a:r>
          </a:p>
          <a:p>
            <a:pPr>
              <a:defRPr sz="1100"/>
            </a:pPr>
          </a:p>
          <a:p>
            <a:pPr>
              <a:defRPr sz="1100"/>
            </a:pPr>
          </a:p>
          <a:p>
            <a:pPr>
              <a:defRPr sz="1100"/>
            </a:pPr>
            <a:r>
              <a:t>\\ \text{Given that:  $\Gamma_R = \{\partial \Omega_1, \partial \Omega_2, \partial \Omega_3, \partial \Omega_4\} $:}</a:t>
            </a:r>
          </a:p>
          <a:p>
            <a:pPr>
              <a:defRPr sz="1100"/>
            </a:pPr>
          </a:p>
          <a:p>
            <a:pPr>
              <a:defRPr sz="1100"/>
            </a:pPr>
            <a:r>
              <a:t>\text{Assume $T = 0$ the BC become: $\vec \nabla \Theta \cdot \hat n = \bigl[ \begin{smallmatrix} \Theta_1 (x,y) &amp; \Theta_2 (x,y) \end{smallmatrix}\bigr]\bigl[ \begin{smallmatrix} n_1(x,y)\\n_2(x,y)\end{smallmatrix}\bigr]=-\frac{\Theta(x,y)}{kR_{tot}}  \;\forall (x,y)\in \Gamma_R$  }</a:t>
            </a:r>
          </a:p>
          <a:p>
            <a:pPr>
              <a:defRPr sz="1100"/>
            </a:pPr>
          </a:p>
          <a:p>
            <a:pPr>
              <a:defRPr sz="1100"/>
            </a:pPr>
            <a:r>
              <a:t>\text{$\text{BC on } \partial \Omega_1 \; \text{where $\hat n = \bigl[ \begin{smallmatrix} 0\\1\end{smallmatrix}\bigr] $} \Rightarrow </a:t>
            </a:r>
          </a:p>
          <a:p>
            <a:pPr>
              <a:defRPr sz="1100"/>
            </a:pPr>
            <a:r>
              <a:t>\vec \nabla \Theta \cdot \hat n = \frac{\partial\Theta}{\partial y}(x,L_y) = -\frac{\Theta(x,L_y)}{kR_{tot}} , \forall x \in [0;L_x] \\$}</a:t>
            </a:r>
          </a:p>
          <a:p>
            <a:pPr>
              <a:defRPr sz="1100"/>
            </a:pPr>
          </a:p>
          <a:p>
            <a:pPr>
              <a:defRPr sz="1100"/>
            </a:pPr>
            <a:r>
              <a:t>\text{$\text{BC on } \partial \Omega_2 \; \text{where $\hat n = \bigl[ \begin{smallmatrix} 1\\0\end{smallmatrix}\bigr] $} \Rightarrow </a:t>
            </a:r>
          </a:p>
          <a:p>
            <a:pPr>
              <a:defRPr sz="1100"/>
            </a:pPr>
            <a:r>
              <a:t>\frac{\partial\Theta}{\partial y}(L_x,y) = -\frac{\Theta(L_x,y)}{kR_{tot}} , \forall x \in [0;L_y] \\$}</a:t>
            </a:r>
          </a:p>
          <a:p>
            <a:pPr>
              <a:defRPr sz="1100"/>
            </a:pPr>
          </a:p>
          <a:p>
            <a:pPr>
              <a:defRPr sz="1100"/>
            </a:pPr>
            <a:r>
              <a:t>\text{$\text{BC on } \partial \Omega_3 \; \text{where $\hat n = \bigl[ \begin{smallmatrix} 0\\1\end{smallmatrix}\bigr] $} \Rightarrow </a:t>
            </a:r>
          </a:p>
          <a:p>
            <a:pPr>
              <a:defRPr sz="1100"/>
            </a:pPr>
            <a:r>
              <a:t>\frac{\partial\Theta}{\partial y}(x,0) = -\frac{\Theta(x,0)}{kR_{tot}} , \forall x \in [0;L_x] \\$}</a:t>
            </a:r>
          </a:p>
          <a:p>
            <a:pPr>
              <a:defRPr sz="1100"/>
            </a:pPr>
          </a:p>
          <a:p>
            <a:pPr>
              <a:defRPr sz="1100"/>
            </a:pPr>
            <a:r>
              <a:t>\text{$\text{BC on } \partial \Omega_4 \; \text{where $\hat n = \bigl[ \begin{smallmatrix} -1\\0\end{smallmatrix}\bigr] $} \Rightarrow </a:t>
            </a:r>
          </a:p>
          <a:p>
            <a:pPr>
              <a:defRPr sz="1100"/>
            </a:pPr>
            <a:r>
              <a:t>\frac{\partial\Theta}{\partial x}(x,0) = -\frac{\Theta(0,y)}{kR_{tot}} , \forall y \in [0;L_y]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a:p>
            <a:pPr>
              <a:defRPr sz="1100"/>
            </a:pPr>
          </a:p>
          <a:p>
            <a:pPr>
              <a:defRPr sz="1100"/>
            </a:pPr>
            <a:r>
              <a:t>\begin{align*}</a:t>
            </a:r>
          </a:p>
          <a:p>
            <a:pPr>
              <a:defRPr sz="1100"/>
            </a:pPr>
            <a:r>
              <a:t>&amp;\text{$\text{BC on } \partial \Omega_1 \; \text{where $\hat n = \bigl( \begin{smallmatrix} 0\\1\end{smallmatrix}\bigr) $} \Rightarrow </a:t>
            </a:r>
          </a:p>
          <a:p>
            <a:pPr>
              <a:defRPr sz="1100"/>
            </a:pPr>
            <a:r>
              <a:t>\vec \nabla \Theta \cdot \hat n = \frac{\partial\Theta}{\partial y}(x,L_y) = -\frac{h}{k} \Theta(x,L_y), \forall x \in [0,L_x]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2" name="Shape 972"/>
          <p:cNvSpPr/>
          <p:nvPr>
            <p:ph type="sldImg"/>
          </p:nvPr>
        </p:nvSpPr>
        <p:spPr>
          <a:prstGeom prst="rect">
            <a:avLst/>
          </a:prstGeom>
        </p:spPr>
        <p:txBody>
          <a:bodyPr/>
          <a:lstStyle/>
          <a:p>
            <a:pPr/>
          </a:p>
        </p:txBody>
      </p:sp>
      <p:sp>
        <p:nvSpPr>
          <p:cNvPr id="973" name="Shape 973"/>
          <p:cNvSpPr/>
          <p:nvPr>
            <p:ph type="body" sz="quarter" idx="1"/>
          </p:nvPr>
        </p:nvSpPr>
        <p:spPr>
          <a:prstGeom prst="rect">
            <a:avLst/>
          </a:prstGeom>
        </p:spPr>
        <p:txBody>
          <a:bodyPr/>
          <a:lstStyle/>
          <a:p>
            <a:pPr>
              <a:defRPr sz="1100"/>
            </a:pPr>
            <a:r>
              <a:t>\\ \text{In order to achieve a reasonable behaviour of the system compared with the natural phenomena are used the}</a:t>
            </a:r>
          </a:p>
          <a:p>
            <a:pPr>
              <a:defRPr sz="1100"/>
            </a:pPr>
            <a:r>
              <a:t>\\ \text{following parameters: }</a:t>
            </a:r>
          </a:p>
          <a:p>
            <a:pPr>
              <a:defRPr sz="1100"/>
            </a:pPr>
          </a:p>
          <a:p>
            <a:pPr>
              <a:defRPr sz="1100"/>
            </a:pPr>
            <a:r>
              <a:t>\\ \text{In order to achieve a reasonable behaviour of the system compared with the natural phenomena are used the}</a:t>
            </a:r>
          </a:p>
          <a:p>
            <a:pPr>
              <a:defRPr sz="1100"/>
            </a:pPr>
            <a:r>
              <a:t>\\ \text{following parameters: $R_{tot}=294.79 \; D=2.91x10^{-04}$ }</a:t>
            </a:r>
          </a:p>
          <a:p>
            <a:pPr>
              <a:defRPr sz="1100"/>
            </a:pPr>
          </a:p>
          <a:p>
            <a:pPr>
              <a:defRPr sz="1100"/>
            </a:pPr>
          </a:p>
          <a:p>
            <a:pPr>
              <a:defRPr sz="1100"/>
            </a:pPr>
            <a:r>
              <a:t>\\ \text{Note that using the parameters computed from real physical quantities value would bring a non satisfactory}</a:t>
            </a:r>
          </a:p>
          <a:p>
            <a:pPr>
              <a:defRPr sz="1100"/>
            </a:pPr>
            <a:r>
              <a:t>\\ \text{behaviour due to the massive assumptions done (especially neglect the natural convection) }</a:t>
            </a:r>
          </a:p>
          <a:p>
            <a:pPr>
              <a:defRPr sz="1100"/>
            </a:pPr>
          </a:p>
          <a:p>
            <a:pPr>
              <a:defRPr sz="1100"/>
            </a:pPr>
          </a:p>
          <a:p>
            <a:pPr>
              <a:defRPr sz="1100"/>
            </a:pPr>
            <a:r>
              <a:t>\begin{align*}</a:t>
            </a:r>
          </a:p>
          <a:p>
            <a:pPr>
              <a:defRPr sz="1100"/>
            </a:pPr>
            <a:r>
              <a:t>&amp;D \nabla^2 \Theta = - s(x,y) \, \bar \mu  \; ,\; \bar \mu = 1\\ \\</a:t>
            </a:r>
          </a:p>
          <a:p>
            <a:pPr>
              <a:defRPr sz="1100"/>
            </a:pPr>
            <a:r>
              <a:t>&amp;\vec q \; \vec n = - k \vec \nabla \Theta \cdot \hat n = -\frac{T - \Theta}{R_{tot}}   \; \; \; \text{on} \; \; \Gamma_R\\</a:t>
            </a:r>
          </a:p>
          <a:p>
            <a:pPr>
              <a:defRPr sz="1100"/>
            </a:pPr>
            <a:r>
              <a:t>\end{align}</a:t>
            </a:r>
          </a:p>
          <a:p>
            <a:pPr>
              <a:defRPr sz="1100"/>
            </a:pPr>
          </a:p>
          <a:p>
            <a:pPr>
              <a:defRPr sz="1100"/>
            </a:pPr>
          </a:p>
          <a:p>
            <a:pPr>
              <a:defRPr sz="1100"/>
            </a:pPr>
            <a:r>
              <a:t>\\ \text{Given that:  $\Gamma_R = \{\partial \Omega_1, \partial \Omega_2, \partial \Omega_3, \partial \Omega_4\} $:}</a:t>
            </a:r>
          </a:p>
          <a:p>
            <a:pPr>
              <a:defRPr sz="1100"/>
            </a:pPr>
          </a:p>
          <a:p>
            <a:pPr>
              <a:defRPr sz="1100"/>
            </a:pPr>
            <a:r>
              <a:t>\text{Assume $T = 0$ the BC become: $\vec \nabla \Theta \cdot \hat n = \bigl[ \begin{smallmatrix} \Theta_1 (x,y) &amp; \Theta_2 (x,y) \end{smallmatrix}\bigr]\bigl[ \begin{smallmatrix} n_1(x,y)\\n_2(x,y)\end{smallmatrix}\bigr]=-\frac{\Theta(x,y)}{kR_{tot}}  \;\forall (x,y)\in \Gamma_R$  }</a:t>
            </a:r>
          </a:p>
          <a:p>
            <a:pPr>
              <a:defRPr sz="1100"/>
            </a:pPr>
          </a:p>
          <a:p>
            <a:pPr>
              <a:defRPr sz="1100"/>
            </a:pPr>
            <a:r>
              <a:t>\text{$\text{BC on } \partial \Omega_1 \; \text{where $\hat n = \bigl[ \begin{smallmatrix} 0\\1\end{smallmatrix}\bigr] $} \Rightarrow </a:t>
            </a:r>
          </a:p>
          <a:p>
            <a:pPr>
              <a:defRPr sz="1100"/>
            </a:pPr>
            <a:r>
              <a:t>\vec \nabla \Theta \cdot \hat n = \frac{\partial\Theta}{\partial y}(x,L_y) = -\frac{\Theta(x,L_y)}{kR_{tot}} , \forall x \in [0;L_x] \\$}</a:t>
            </a:r>
          </a:p>
          <a:p>
            <a:pPr>
              <a:defRPr sz="1100"/>
            </a:pPr>
          </a:p>
          <a:p>
            <a:pPr>
              <a:defRPr sz="1100"/>
            </a:pPr>
            <a:r>
              <a:t>\text{$\text{BC on } \partial \Omega_2 \; \text{where $\hat n = \bigl[ \begin{smallmatrix} 1\\0\end{smallmatrix}\bigr] $} \Rightarrow </a:t>
            </a:r>
          </a:p>
          <a:p>
            <a:pPr>
              <a:defRPr sz="1100"/>
            </a:pPr>
            <a:r>
              <a:t>\frac{\partial\Theta}{\partial y}(L_x,y) = -\frac{\Theta(L_x,y)}{kR_{tot}} , \forall x \in [0;L_y] \\$}</a:t>
            </a:r>
          </a:p>
          <a:p>
            <a:pPr>
              <a:defRPr sz="1100"/>
            </a:pPr>
          </a:p>
          <a:p>
            <a:pPr>
              <a:defRPr sz="1100"/>
            </a:pPr>
            <a:r>
              <a:t>\text{$\text{BC on } \partial \Omega_3 \; \text{where $\hat n = \bigl[ \begin{smallmatrix} 0\\1\end{smallmatrix}\bigr] $} \Rightarrow </a:t>
            </a:r>
          </a:p>
          <a:p>
            <a:pPr>
              <a:defRPr sz="1100"/>
            </a:pPr>
            <a:r>
              <a:t>\frac{\partial\Theta}{\partial y}(x,0) = -\frac{\Theta(x,0)}{kR_{tot}} , \forall x \in [0;L_x] \\$}</a:t>
            </a:r>
          </a:p>
          <a:p>
            <a:pPr>
              <a:defRPr sz="1100"/>
            </a:pPr>
          </a:p>
          <a:p>
            <a:pPr>
              <a:defRPr sz="1100"/>
            </a:pPr>
            <a:r>
              <a:t>\text{$\text{BC on } \partial \Omega_4 \; \text{where $\hat n = \bigl[ \begin{smallmatrix} -1\\0\end{smallmatrix}\bigr] $} \Rightarrow </a:t>
            </a:r>
          </a:p>
          <a:p>
            <a:pPr>
              <a:defRPr sz="1100"/>
            </a:pPr>
            <a:r>
              <a:t>\frac{\partial\Theta}{\partial x}(x,0) = -\frac{\Theta(0,y)}{kR_{tot}} , \forall y \in [0;L_y]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a:p>
            <a:pPr>
              <a:defRPr sz="1100"/>
            </a:pPr>
          </a:p>
          <a:p>
            <a:pPr>
              <a:defRPr sz="1100"/>
            </a:pPr>
            <a:r>
              <a:t>\begin{align*}</a:t>
            </a:r>
          </a:p>
          <a:p>
            <a:pPr>
              <a:defRPr sz="1100"/>
            </a:pPr>
            <a:r>
              <a:t>&amp;\text{$\text{BC on } \partial \Omega_1 \; \text{where $\hat n = \bigl( \begin{smallmatrix} 0\\1\end{smallmatrix}\bigr) $} \Rightarrow </a:t>
            </a:r>
          </a:p>
          <a:p>
            <a:pPr>
              <a:defRPr sz="1100"/>
            </a:pPr>
            <a:r>
              <a:t>\vec \nabla \Theta \cdot \hat n = \frac{\partial\Theta}{\partial y}(x,L_y) = -\frac{h}{k} \Theta(x,L_y), \forall x \in [0,L_x]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3" name="Shape 983"/>
          <p:cNvSpPr/>
          <p:nvPr>
            <p:ph type="sldImg"/>
          </p:nvPr>
        </p:nvSpPr>
        <p:spPr>
          <a:prstGeom prst="rect">
            <a:avLst/>
          </a:prstGeom>
        </p:spPr>
        <p:txBody>
          <a:bodyPr/>
          <a:lstStyle/>
          <a:p>
            <a:pPr/>
          </a:p>
        </p:txBody>
      </p:sp>
      <p:sp>
        <p:nvSpPr>
          <p:cNvPr id="984" name="Shape 984"/>
          <p:cNvSpPr/>
          <p:nvPr>
            <p:ph type="body" sz="quarter" idx="1"/>
          </p:nvPr>
        </p:nvSpPr>
        <p:spPr>
          <a:prstGeom prst="rect">
            <a:avLst/>
          </a:prstGeom>
        </p:spPr>
        <p:txBody>
          <a:bodyPr/>
          <a:lstStyle/>
          <a:p>
            <a:pPr>
              <a:defRPr sz="1100"/>
            </a:pPr>
            <a:r>
              <a:t>\\ \text{In order to achieve a reasonable behaviour of the system compared with the natural phenomena are used the}</a:t>
            </a:r>
          </a:p>
          <a:p>
            <a:pPr>
              <a:defRPr sz="1100"/>
            </a:pPr>
            <a:r>
              <a:t>\\ \text{following parameters: }</a:t>
            </a:r>
          </a:p>
          <a:p>
            <a:pPr>
              <a:defRPr sz="1100"/>
            </a:pPr>
          </a:p>
          <a:p>
            <a:pPr>
              <a:defRPr sz="1100"/>
            </a:pPr>
            <a:r>
              <a:t>\\ \text{In order to achieve a reasonable behaviour of the system compared with the natural phenomena are used the}</a:t>
            </a:r>
          </a:p>
          <a:p>
            <a:pPr>
              <a:defRPr sz="1100"/>
            </a:pPr>
            <a:r>
              <a:t>\\ \text{following parameters: $R_{tot}=294.79 \; D=2.91x10^{-04}$ }</a:t>
            </a:r>
          </a:p>
          <a:p>
            <a:pPr>
              <a:defRPr sz="1100"/>
            </a:pPr>
          </a:p>
          <a:p>
            <a:pPr>
              <a:defRPr sz="1100"/>
            </a:pPr>
          </a:p>
          <a:p>
            <a:pPr>
              <a:defRPr sz="1100"/>
            </a:pPr>
            <a:r>
              <a:t>\\ \text{Note that using the parameters computed from real physical quantities value would bring a non satisfactory}</a:t>
            </a:r>
          </a:p>
          <a:p>
            <a:pPr>
              <a:defRPr sz="1100"/>
            </a:pPr>
            <a:r>
              <a:t>\\ \text{behaviour due to the massive assumptions done (especially neglect the natural convection) }</a:t>
            </a:r>
          </a:p>
          <a:p>
            <a:pPr>
              <a:defRPr sz="1100"/>
            </a:pPr>
          </a:p>
          <a:p>
            <a:pPr>
              <a:defRPr sz="1100"/>
            </a:pPr>
          </a:p>
          <a:p>
            <a:pPr>
              <a:defRPr sz="1100"/>
            </a:pPr>
            <a:r>
              <a:t>\begin{align*}</a:t>
            </a:r>
          </a:p>
          <a:p>
            <a:pPr>
              <a:defRPr sz="1100"/>
            </a:pPr>
            <a:r>
              <a:t>&amp;D \nabla^2 \Theta = - s(x,y) \, \bar \mu  \; ,\; \bar \mu = 1\\ \\</a:t>
            </a:r>
          </a:p>
          <a:p>
            <a:pPr>
              <a:defRPr sz="1100"/>
            </a:pPr>
            <a:r>
              <a:t>&amp;\vec q \; \vec n = - k \vec \nabla \Theta \cdot \hat n = -\frac{T - \Theta}{R_{tot}}   \; \; \; \text{on} \; \; \Gamma_R\\</a:t>
            </a:r>
          </a:p>
          <a:p>
            <a:pPr>
              <a:defRPr sz="1100"/>
            </a:pPr>
            <a:r>
              <a:t>\end{align}</a:t>
            </a:r>
          </a:p>
          <a:p>
            <a:pPr>
              <a:defRPr sz="1100"/>
            </a:pPr>
          </a:p>
          <a:p>
            <a:pPr>
              <a:defRPr sz="1100"/>
            </a:pPr>
          </a:p>
          <a:p>
            <a:pPr>
              <a:defRPr sz="1100"/>
            </a:pPr>
            <a:r>
              <a:t>\\ \text{Given that:  $\Gamma_R = \{\partial \Omega_1, \partial \Omega_2, \partial \Omega_3, \partial \Omega_4\} $:}</a:t>
            </a:r>
          </a:p>
          <a:p>
            <a:pPr>
              <a:defRPr sz="1100"/>
            </a:pPr>
          </a:p>
          <a:p>
            <a:pPr>
              <a:defRPr sz="1100"/>
            </a:pPr>
            <a:r>
              <a:t>\text{Assume $T = 0$ the BC become: $\vec \nabla \Theta \cdot \hat n = \bigl[ \begin{smallmatrix} \Theta_1 (x,y) &amp; \Theta_2 (x,y) \end{smallmatrix}\bigr]\bigl[ \begin{smallmatrix} n_1(x,y)\\n_2(x,y)\end{smallmatrix}\bigr]=-\frac{\Theta(x,y)}{kR_{tot}}  \;\forall (x,y)\in \Gamma_R$  }</a:t>
            </a:r>
          </a:p>
          <a:p>
            <a:pPr>
              <a:defRPr sz="1100"/>
            </a:pPr>
          </a:p>
          <a:p>
            <a:pPr>
              <a:defRPr sz="1100"/>
            </a:pPr>
            <a:r>
              <a:t>\text{$\text{BC on } \partial \Omega_1 \; \text{where $\hat n = \bigl[ \begin{smallmatrix} 0\\1\end{smallmatrix}\bigr] $} \Rightarrow </a:t>
            </a:r>
          </a:p>
          <a:p>
            <a:pPr>
              <a:defRPr sz="1100"/>
            </a:pPr>
            <a:r>
              <a:t>\vec \nabla \Theta \cdot \hat n = \frac{\partial\Theta}{\partial y}(x,L_y) = -\frac{\Theta(x,L_y)}{kR_{tot}} , \forall x \in [0;L_x] \\$}</a:t>
            </a:r>
          </a:p>
          <a:p>
            <a:pPr>
              <a:defRPr sz="1100"/>
            </a:pPr>
          </a:p>
          <a:p>
            <a:pPr>
              <a:defRPr sz="1100"/>
            </a:pPr>
            <a:r>
              <a:t>\text{$\text{BC on } \partial \Omega_2 \; \text{where $\hat n = \bigl[ \begin{smallmatrix} 1\\0\end{smallmatrix}\bigr] $} \Rightarrow </a:t>
            </a:r>
          </a:p>
          <a:p>
            <a:pPr>
              <a:defRPr sz="1100"/>
            </a:pPr>
            <a:r>
              <a:t>\frac{\partial\Theta}{\partial y}(L_x,y) = -\frac{\Theta(L_x,y)}{kR_{tot}} , \forall x \in [0;L_y] \\$}</a:t>
            </a:r>
          </a:p>
          <a:p>
            <a:pPr>
              <a:defRPr sz="1100"/>
            </a:pPr>
          </a:p>
          <a:p>
            <a:pPr>
              <a:defRPr sz="1100"/>
            </a:pPr>
            <a:r>
              <a:t>\text{$\text{BC on } \partial \Omega_3 \; \text{where $\hat n = \bigl[ \begin{smallmatrix} 0\\1\end{smallmatrix}\bigr] $} \Rightarrow </a:t>
            </a:r>
          </a:p>
          <a:p>
            <a:pPr>
              <a:defRPr sz="1100"/>
            </a:pPr>
            <a:r>
              <a:t>\frac{\partial\Theta}{\partial y}(x,0) = -\frac{\Theta(x,0)}{kR_{tot}} , \forall x \in [0;L_x] \\$}</a:t>
            </a:r>
          </a:p>
          <a:p>
            <a:pPr>
              <a:defRPr sz="1100"/>
            </a:pPr>
          </a:p>
          <a:p>
            <a:pPr>
              <a:defRPr sz="1100"/>
            </a:pPr>
            <a:r>
              <a:t>\text{$\text{BC on } \partial \Omega_4 \; \text{where $\hat n = \bigl[ \begin{smallmatrix} -1\\0\end{smallmatrix}\bigr] $} \Rightarrow </a:t>
            </a:r>
          </a:p>
          <a:p>
            <a:pPr>
              <a:defRPr sz="1100"/>
            </a:pPr>
            <a:r>
              <a:t>\frac{\partial\Theta}{\partial x}(x,0) = -\frac{\Theta(0,y)}{kR_{tot}} , \forall y \in [0;L_y]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a:p>
            <a:pPr>
              <a:defRPr sz="1100"/>
            </a:pPr>
          </a:p>
          <a:p>
            <a:pPr>
              <a:defRPr sz="1100"/>
            </a:pPr>
            <a:r>
              <a:t>\begin{align*}</a:t>
            </a:r>
          </a:p>
          <a:p>
            <a:pPr>
              <a:defRPr sz="1100"/>
            </a:pPr>
            <a:r>
              <a:t>&amp;\text{$\text{BC on } \partial \Omega_1 \; \text{where $\hat n = \bigl( \begin{smallmatrix} 0\\1\end{smallmatrix}\bigr) $} \Rightarrow </a:t>
            </a:r>
          </a:p>
          <a:p>
            <a:pPr>
              <a:defRPr sz="1100"/>
            </a:pPr>
            <a:r>
              <a:t>\vec \nabla \Theta \cdot \hat n = \frac{\partial\Theta}{\partial y}(x,L_y) = -\frac{h}{k} \Theta(x,L_y), \forall x \in [0,L_x]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3" name="Shape 993"/>
          <p:cNvSpPr/>
          <p:nvPr>
            <p:ph type="sldImg"/>
          </p:nvPr>
        </p:nvSpPr>
        <p:spPr>
          <a:prstGeom prst="rect">
            <a:avLst/>
          </a:prstGeom>
        </p:spPr>
        <p:txBody>
          <a:bodyPr/>
          <a:lstStyle/>
          <a:p>
            <a:pPr/>
          </a:p>
        </p:txBody>
      </p:sp>
      <p:sp>
        <p:nvSpPr>
          <p:cNvPr id="994" name="Shape 994"/>
          <p:cNvSpPr/>
          <p:nvPr>
            <p:ph type="body" sz="quarter" idx="1"/>
          </p:nvPr>
        </p:nvSpPr>
        <p:spPr>
          <a:prstGeom prst="rect">
            <a:avLst/>
          </a:prstGeom>
        </p:spPr>
        <p:txBody>
          <a:bodyPr/>
          <a:lstStyle/>
          <a:p>
            <a:pPr>
              <a:defRPr sz="1100"/>
            </a:pPr>
            <a:r>
              <a:t>\begin{align*}</a:t>
            </a:r>
          </a:p>
          <a:p>
            <a:pPr>
              <a:defRPr sz="1100"/>
            </a:pPr>
            <a:r>
              <a:t>&amp;D \nabla^2 \Theta = - s(x,y) \, \bar \mu  \; ,\; \bar \mu = 1\\ \\</a:t>
            </a:r>
          </a:p>
          <a:p>
            <a:pPr>
              <a:defRPr sz="1100"/>
            </a:pPr>
            <a:r>
              <a:t>&amp;\vec q \; \vec n = - k \vec \nabla \Theta \cdot \hat n = -\frac{T - \Theta}{R_{tot}}   \; \; \; \text{on} \; \; \Gamma_R\\</a:t>
            </a:r>
          </a:p>
          <a:p>
            <a:pPr>
              <a:defRPr sz="1100"/>
            </a:pPr>
            <a:r>
              <a:t>\end{align}</a:t>
            </a:r>
          </a:p>
          <a:p>
            <a:pPr>
              <a:defRPr sz="1100"/>
            </a:pPr>
          </a:p>
          <a:p>
            <a:pPr>
              <a:defRPr sz="1100"/>
            </a:pPr>
          </a:p>
          <a:p>
            <a:pPr>
              <a:defRPr sz="1100"/>
            </a:pPr>
            <a:r>
              <a:t>\\ \text{Given that:  $\Gamma_R = \{\partial \Omega_1, \partial \Omega_2, \partial \Omega_3, \partial \Omega_4\} $:}</a:t>
            </a:r>
          </a:p>
          <a:p>
            <a:pPr>
              <a:defRPr sz="1100"/>
            </a:pPr>
          </a:p>
          <a:p>
            <a:pPr>
              <a:defRPr sz="1100"/>
            </a:pPr>
            <a:r>
              <a:t>\text{Assume $T = 0$ the BC become: $\vec \nabla \Theta \cdot \hat n = \bigl[ \begin{smallmatrix} \Theta_1 (x,y) &amp; \Theta_2 (x,y) \end{smallmatrix}\bigr]\bigl[ \begin{smallmatrix} n_1(x,y)\\n_2(x,y)\end{smallmatrix}\bigr]=-\frac{\Theta(x,y)}{kR_{tot}}  \;\forall (x,y)\in \Gamma_R$  }</a:t>
            </a:r>
          </a:p>
          <a:p>
            <a:pPr>
              <a:defRPr sz="1100"/>
            </a:pPr>
          </a:p>
          <a:p>
            <a:pPr>
              <a:defRPr sz="1100"/>
            </a:pPr>
            <a:r>
              <a:t>\text{$\text{BC on } \partial \Omega_1 \; \text{where $\hat n = \bigl[ \begin{smallmatrix} 0\\1\end{smallmatrix}\bigr] $} \Rightarrow </a:t>
            </a:r>
          </a:p>
          <a:p>
            <a:pPr>
              <a:defRPr sz="1100"/>
            </a:pPr>
            <a:r>
              <a:t>\vec \nabla \Theta \cdot \hat n = \frac{\partial\Theta}{\partial y}(x,L_y) = -\frac{\Theta(x,L_y)}{kR_{tot}} , \forall x \in [0;L_x] \\$}</a:t>
            </a:r>
          </a:p>
          <a:p>
            <a:pPr>
              <a:defRPr sz="1100"/>
            </a:pPr>
          </a:p>
          <a:p>
            <a:pPr>
              <a:defRPr sz="1100"/>
            </a:pPr>
            <a:r>
              <a:t>\text{$\text{BC on } \partial \Omega_2 \; \text{where $\hat n = \bigl[ \begin{smallmatrix} 1\\0\end{smallmatrix}\bigr] $} \Rightarrow </a:t>
            </a:r>
          </a:p>
          <a:p>
            <a:pPr>
              <a:defRPr sz="1100"/>
            </a:pPr>
            <a:r>
              <a:t>\frac{\partial\Theta}{\partial y}(L_x,y) = -\frac{\Theta(L_x,y)}{kR_{tot}} , \forall x \in [0;L_y] \\$}</a:t>
            </a:r>
          </a:p>
          <a:p>
            <a:pPr>
              <a:defRPr sz="1100"/>
            </a:pPr>
          </a:p>
          <a:p>
            <a:pPr>
              <a:defRPr sz="1100"/>
            </a:pPr>
            <a:r>
              <a:t>\text{$\text{BC on } \partial \Omega_3 \; \text{where $\hat n = \bigl[ \begin{smallmatrix} 0\\1\end{smallmatrix}\bigr] $} \Rightarrow </a:t>
            </a:r>
          </a:p>
          <a:p>
            <a:pPr>
              <a:defRPr sz="1100"/>
            </a:pPr>
            <a:r>
              <a:t>\frac{\partial\Theta}{\partial y}(x,0) = -\frac{\Theta(x,0)}{kR_{tot}} , \forall x \in [0;L_x] \\$}</a:t>
            </a:r>
          </a:p>
          <a:p>
            <a:pPr>
              <a:defRPr sz="1100"/>
            </a:pPr>
          </a:p>
          <a:p>
            <a:pPr>
              <a:defRPr sz="1100"/>
            </a:pPr>
            <a:r>
              <a:t>\text{$\text{BC on } \partial \Omega_4 \; \text{where $\hat n = \bigl[ \begin{smallmatrix} -1\\0\end{smallmatrix}\bigr] $} \Rightarrow </a:t>
            </a:r>
          </a:p>
          <a:p>
            <a:pPr>
              <a:defRPr sz="1100"/>
            </a:pPr>
            <a:r>
              <a:t>\frac{\partial\Theta}{\partial x}(x,0) = -\frac{\Theta(0,y)}{kR_{tot}} , \forall y \in [0;L_y]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a:p>
            <a:pPr>
              <a:defRPr sz="1100"/>
            </a:pPr>
          </a:p>
          <a:p>
            <a:pPr>
              <a:defRPr sz="1100"/>
            </a:pPr>
            <a:r>
              <a:t>\begin{align*}</a:t>
            </a:r>
          </a:p>
          <a:p>
            <a:pPr>
              <a:defRPr sz="1100"/>
            </a:pPr>
            <a:r>
              <a:t>&amp;\text{$\text{BC on } \partial \Omega_1 \; \text{where $\hat n = \bigl( \begin{smallmatrix} 0\\1\end{smallmatrix}\bigr) $} \Rightarrow </a:t>
            </a:r>
          </a:p>
          <a:p>
            <a:pPr>
              <a:defRPr sz="1100"/>
            </a:pPr>
            <a:r>
              <a:t>\vec \nabla \Theta \cdot \hat n = \frac{\partial\Theta}{\partial y}(x,L_y) = -\frac{h}{k} \Theta(x,L_y), \forall x \in [0,L_x]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5" name="Shape 1005"/>
          <p:cNvSpPr/>
          <p:nvPr>
            <p:ph type="sldImg"/>
          </p:nvPr>
        </p:nvSpPr>
        <p:spPr>
          <a:prstGeom prst="rect">
            <a:avLst/>
          </a:prstGeom>
        </p:spPr>
        <p:txBody>
          <a:bodyPr/>
          <a:lstStyle/>
          <a:p>
            <a:pPr/>
          </a:p>
        </p:txBody>
      </p:sp>
      <p:sp>
        <p:nvSpPr>
          <p:cNvPr id="1006" name="Shape 1006"/>
          <p:cNvSpPr/>
          <p:nvPr>
            <p:ph type="body" sz="quarter" idx="1"/>
          </p:nvPr>
        </p:nvSpPr>
        <p:spPr>
          <a:prstGeom prst="rect">
            <a:avLst/>
          </a:prstGeom>
        </p:spPr>
        <p:txBody>
          <a:bodyPr/>
          <a:lstStyle/>
          <a:p>
            <a:pPr>
              <a:defRPr sz="1100"/>
            </a:pPr>
            <a:r>
              <a:t>\begin{align*}</a:t>
            </a:r>
          </a:p>
          <a:p>
            <a:pPr>
              <a:defRPr sz="1100"/>
            </a:pPr>
            <a:r>
              <a:t>&amp;D \nabla^2 \Theta = - s(x,y) \, \bar \mu  \; ,\; \bar \mu = 1\\ \\</a:t>
            </a:r>
          </a:p>
          <a:p>
            <a:pPr>
              <a:defRPr sz="1100"/>
            </a:pPr>
            <a:r>
              <a:t>&amp;\vec q \; \vec n = - k \vec \nabla \Theta \cdot \hat n = -\frac{T - \Theta}{R_{tot}}   \; \; \; \text{on} \; \; \Gamma_R\\</a:t>
            </a:r>
          </a:p>
          <a:p>
            <a:pPr>
              <a:defRPr sz="1100"/>
            </a:pPr>
            <a:r>
              <a:t>\end{align}</a:t>
            </a:r>
          </a:p>
          <a:p>
            <a:pPr>
              <a:defRPr sz="1100"/>
            </a:pPr>
          </a:p>
          <a:p>
            <a:pPr>
              <a:defRPr sz="1100"/>
            </a:pPr>
          </a:p>
          <a:p>
            <a:pPr>
              <a:defRPr sz="1100"/>
            </a:pPr>
            <a:r>
              <a:t>\\ \text{Given that:  $\Gamma_R = \{\partial \Omega_1, \partial \Omega_2, \partial \Omega_3, \partial \Omega_4\} $:}</a:t>
            </a:r>
          </a:p>
          <a:p>
            <a:pPr>
              <a:defRPr sz="1100"/>
            </a:pPr>
          </a:p>
          <a:p>
            <a:pPr>
              <a:defRPr sz="1100"/>
            </a:pPr>
            <a:r>
              <a:t>\text{Assume $T = 0$ the BC become: $\vec \nabla \Theta \cdot \hat n = \bigl[ \begin{smallmatrix} \Theta_1 (x,y) &amp; \Theta_2 (x,y) \end{smallmatrix}\bigr]\bigl[ \begin{smallmatrix} n_1(x,y)\\n_2(x,y)\end{smallmatrix}\bigr]=-\frac{\Theta(x,y)}{kR_{tot}}  \;\forall (x,y)\in \Gamma_R$  }</a:t>
            </a:r>
          </a:p>
          <a:p>
            <a:pPr>
              <a:defRPr sz="1100"/>
            </a:pPr>
          </a:p>
          <a:p>
            <a:pPr>
              <a:defRPr sz="1100"/>
            </a:pPr>
            <a:r>
              <a:t>\text{$\text{BC on } \partial \Omega_1 \; \text{where $\hat n = \bigl[ \begin{smallmatrix} 0\\1\end{smallmatrix}\bigr] $} \Rightarrow </a:t>
            </a:r>
          </a:p>
          <a:p>
            <a:pPr>
              <a:defRPr sz="1100"/>
            </a:pPr>
            <a:r>
              <a:t>\vec \nabla \Theta \cdot \hat n = \frac{\partial\Theta}{\partial y}(x,L_y) = -\frac{\Theta(x,L_y)}{kR_{tot}} , \forall x \in [0;L_x] \\$}</a:t>
            </a:r>
          </a:p>
          <a:p>
            <a:pPr>
              <a:defRPr sz="1100"/>
            </a:pPr>
          </a:p>
          <a:p>
            <a:pPr>
              <a:defRPr sz="1100"/>
            </a:pPr>
            <a:r>
              <a:t>\text{$\text{BC on } \partial \Omega_2 \; \text{where $\hat n = \bigl[ \begin{smallmatrix} 1\\0\end{smallmatrix}\bigr] $} \Rightarrow </a:t>
            </a:r>
          </a:p>
          <a:p>
            <a:pPr>
              <a:defRPr sz="1100"/>
            </a:pPr>
            <a:r>
              <a:t>\frac{\partial\Theta}{\partial y}(L_x,y) = -\frac{\Theta(L_x,y)}{kR_{tot}} , \forall x \in [0;L_y] \\$}</a:t>
            </a:r>
          </a:p>
          <a:p>
            <a:pPr>
              <a:defRPr sz="1100"/>
            </a:pPr>
          </a:p>
          <a:p>
            <a:pPr>
              <a:defRPr sz="1100"/>
            </a:pPr>
            <a:r>
              <a:t>\text{$\text{BC on } \partial \Omega_3 \; \text{where $\hat n = \bigl[ \begin{smallmatrix} 0\\1\end{smallmatrix}\bigr] $} \Rightarrow </a:t>
            </a:r>
          </a:p>
          <a:p>
            <a:pPr>
              <a:defRPr sz="1100"/>
            </a:pPr>
            <a:r>
              <a:t>\frac{\partial\Theta}{\partial y}(x,0) = -\frac{\Theta(x,0)}{kR_{tot}} , \forall x \in [0;L_x] \\$}</a:t>
            </a:r>
          </a:p>
          <a:p>
            <a:pPr>
              <a:defRPr sz="1100"/>
            </a:pPr>
          </a:p>
          <a:p>
            <a:pPr>
              <a:defRPr sz="1100"/>
            </a:pPr>
            <a:r>
              <a:t>\text{$\text{BC on } \partial \Omega_4 \; \text{where $\hat n = \bigl[ \begin{smallmatrix} -1\\0\end{smallmatrix}\bigr] $} \Rightarrow </a:t>
            </a:r>
          </a:p>
          <a:p>
            <a:pPr>
              <a:defRPr sz="1100"/>
            </a:pPr>
            <a:r>
              <a:t>\frac{\partial\Theta}{\partial x}(x,0) = -\frac{\Theta(0,y)}{kR_{tot}} , \forall y \in [0;L_y]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a:p>
            <a:pPr>
              <a:defRPr sz="1100"/>
            </a:pPr>
          </a:p>
          <a:p>
            <a:pPr>
              <a:defRPr sz="1100"/>
            </a:pPr>
            <a:r>
              <a:t>\begin{align*}</a:t>
            </a:r>
          </a:p>
          <a:p>
            <a:pPr>
              <a:defRPr sz="1100"/>
            </a:pPr>
            <a:r>
              <a:t>&amp;\text{$\text{BC on } \partial \Omega_1 \; \text{where $\hat n = \bigl( \begin{smallmatrix} 0\\1\end{smallmatrix}\bigr) $} \Rightarrow </a:t>
            </a:r>
          </a:p>
          <a:p>
            <a:pPr>
              <a:defRPr sz="1100"/>
            </a:pPr>
            <a:r>
              <a:t>\vec \nabla \Theta \cdot \hat n = \frac{\partial\Theta}{\partial y}(x,L_y) = -\frac{h}{k} \Theta(x,L_y), \forall x \in [0,L_x]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6" name="Shape 1016"/>
          <p:cNvSpPr/>
          <p:nvPr>
            <p:ph type="sldImg"/>
          </p:nvPr>
        </p:nvSpPr>
        <p:spPr>
          <a:prstGeom prst="rect">
            <a:avLst/>
          </a:prstGeom>
        </p:spPr>
        <p:txBody>
          <a:bodyPr/>
          <a:lstStyle/>
          <a:p>
            <a:pPr/>
          </a:p>
        </p:txBody>
      </p:sp>
      <p:sp>
        <p:nvSpPr>
          <p:cNvPr id="1017" name="Shape 1017"/>
          <p:cNvSpPr/>
          <p:nvPr>
            <p:ph type="body" sz="quarter" idx="1"/>
          </p:nvPr>
        </p:nvSpPr>
        <p:spPr>
          <a:prstGeom prst="rect">
            <a:avLst/>
          </a:prstGeom>
        </p:spPr>
        <p:txBody>
          <a:bodyPr/>
          <a:lstStyle/>
          <a:p>
            <a:pPr>
              <a:defRPr sz="1100"/>
            </a:pPr>
            <a:r>
              <a:t>\begin{align*}</a:t>
            </a:r>
          </a:p>
          <a:p>
            <a:pPr>
              <a:defRPr sz="1100"/>
            </a:pPr>
            <a:r>
              <a:t>&amp;D \nabla^2 \Theta = - s(x,y) \, \bar \mu  \; ,\; \bar \mu = 1\\ \\</a:t>
            </a:r>
          </a:p>
          <a:p>
            <a:pPr>
              <a:defRPr sz="1100"/>
            </a:pPr>
            <a:r>
              <a:t>&amp;\vec q \; \vec n = - k \vec \nabla \Theta \cdot \hat n = -\frac{T - \Theta}{R_{tot}}   \; \; \; \text{on} \; \; \Gamma_R\\</a:t>
            </a:r>
          </a:p>
          <a:p>
            <a:pPr>
              <a:defRPr sz="1100"/>
            </a:pPr>
            <a:r>
              <a:t>\end{align}</a:t>
            </a:r>
          </a:p>
          <a:p>
            <a:pPr>
              <a:defRPr sz="1100"/>
            </a:pPr>
          </a:p>
          <a:p>
            <a:pPr>
              <a:defRPr sz="1100"/>
            </a:pPr>
          </a:p>
          <a:p>
            <a:pPr>
              <a:defRPr sz="1100"/>
            </a:pPr>
            <a:r>
              <a:t>\\ \text{Given that:  $\Gamma_R = \{\partial \Omega_1, \partial \Omega_2, \partial \Omega_3, \partial \Omega_4\} $:}</a:t>
            </a:r>
          </a:p>
          <a:p>
            <a:pPr>
              <a:defRPr sz="1100"/>
            </a:pPr>
          </a:p>
          <a:p>
            <a:pPr>
              <a:defRPr sz="1100"/>
            </a:pPr>
            <a:r>
              <a:t>\text{Assume $T = 0$ the BC become: $\vec \nabla \Theta \cdot \hat n = \bigl[ \begin{smallmatrix} \Theta_1 (x,y) &amp; \Theta_2 (x,y) \end{smallmatrix}\bigr]\bigl[ \begin{smallmatrix} n_1(x,y)\\n_2(x,y)\end{smallmatrix}\bigr]=-\frac{\Theta(x,y)}{kR_{tot}}  \;\forall (x,y)\in \Gamma_R$  }</a:t>
            </a:r>
          </a:p>
          <a:p>
            <a:pPr>
              <a:defRPr sz="1100"/>
            </a:pPr>
          </a:p>
          <a:p>
            <a:pPr>
              <a:defRPr sz="1100"/>
            </a:pPr>
            <a:r>
              <a:t>\text{$\text{BC on } \partial \Omega_1 \; \text{where $\hat n = \bigl[ \begin{smallmatrix} 0\\1\end{smallmatrix}\bigr] $} \Rightarrow </a:t>
            </a:r>
          </a:p>
          <a:p>
            <a:pPr>
              <a:defRPr sz="1100"/>
            </a:pPr>
            <a:r>
              <a:t>\vec \nabla \Theta \cdot \hat n = \frac{\partial\Theta}{\partial y}(x,L_y) = -\frac{\Theta(x,L_y)}{kR_{tot}} , \forall x \in [0;L_x] \\$}</a:t>
            </a:r>
          </a:p>
          <a:p>
            <a:pPr>
              <a:defRPr sz="1100"/>
            </a:pPr>
          </a:p>
          <a:p>
            <a:pPr>
              <a:defRPr sz="1100"/>
            </a:pPr>
            <a:r>
              <a:t>\text{$\text{BC on } \partial \Omega_2 \; \text{where $\hat n = \bigl[ \begin{smallmatrix} 1\\0\end{smallmatrix}\bigr] $} \Rightarrow </a:t>
            </a:r>
          </a:p>
          <a:p>
            <a:pPr>
              <a:defRPr sz="1100"/>
            </a:pPr>
            <a:r>
              <a:t>\frac{\partial\Theta}{\partial y}(L_x,y) = -\frac{\Theta(L_x,y)}{kR_{tot}} , \forall x \in [0;L_y] \\$}</a:t>
            </a:r>
          </a:p>
          <a:p>
            <a:pPr>
              <a:defRPr sz="1100"/>
            </a:pPr>
          </a:p>
          <a:p>
            <a:pPr>
              <a:defRPr sz="1100"/>
            </a:pPr>
            <a:r>
              <a:t>\text{$\text{BC on } \partial \Omega_3 \; \text{where $\hat n = \bigl[ \begin{smallmatrix} 0\\1\end{smallmatrix}\bigr] $} \Rightarrow </a:t>
            </a:r>
          </a:p>
          <a:p>
            <a:pPr>
              <a:defRPr sz="1100"/>
            </a:pPr>
            <a:r>
              <a:t>\frac{\partial\Theta}{\partial y}(x,0) = -\frac{\Theta(x,0)}{kR_{tot}} , \forall x \in [0;L_x] \\$}</a:t>
            </a:r>
          </a:p>
          <a:p>
            <a:pPr>
              <a:defRPr sz="1100"/>
            </a:pPr>
          </a:p>
          <a:p>
            <a:pPr>
              <a:defRPr sz="1100"/>
            </a:pPr>
            <a:r>
              <a:t>\text{$\text{BC on } \partial \Omega_4 \; \text{where $\hat n = \bigl[ \begin{smallmatrix} -1\\0\end{smallmatrix}\bigr] $} \Rightarrow </a:t>
            </a:r>
          </a:p>
          <a:p>
            <a:pPr>
              <a:defRPr sz="1100"/>
            </a:pPr>
            <a:r>
              <a:t>\frac{\partial\Theta}{\partial x}(x,0) = -\frac{\Theta(0,y)}{kR_{tot}} , \forall y \in [0;L_y]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a:p>
            <a:pPr>
              <a:defRPr sz="1100"/>
            </a:pPr>
          </a:p>
          <a:p>
            <a:pPr>
              <a:defRPr sz="1100"/>
            </a:pPr>
            <a:r>
              <a:t>\begin{align*}</a:t>
            </a:r>
          </a:p>
          <a:p>
            <a:pPr>
              <a:defRPr sz="1100"/>
            </a:pPr>
            <a:r>
              <a:t>&amp;\text{$\text{BC on } \partial \Omega_1 \; \text{where $\hat n = \bigl( \begin{smallmatrix} 0\\1\end{smallmatrix}\bigr) $} \Rightarrow </a:t>
            </a:r>
          </a:p>
          <a:p>
            <a:pPr>
              <a:defRPr sz="1100"/>
            </a:pPr>
            <a:r>
              <a:t>\vec \nabla \Theta \cdot \hat n = \frac{\partial\Theta}{\partial y}(x,L_y) = -\frac{h}{k} \Theta(x,L_y), \forall x \in [0,L_x]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lvl1pPr>
              <a:defRPr sz="1100"/>
            </a:lvl1pPr>
          </a:lstStyle>
          <a:p>
            <a:pPr/>
            <a:r>
              <a:t>Sono state implementate due BC nel modello: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9" name="Shape 1029"/>
          <p:cNvSpPr/>
          <p:nvPr>
            <p:ph type="sldImg"/>
          </p:nvPr>
        </p:nvSpPr>
        <p:spPr>
          <a:prstGeom prst="rect">
            <a:avLst/>
          </a:prstGeom>
        </p:spPr>
        <p:txBody>
          <a:bodyPr/>
          <a:lstStyle/>
          <a:p>
            <a:pPr/>
          </a:p>
        </p:txBody>
      </p:sp>
      <p:sp>
        <p:nvSpPr>
          <p:cNvPr id="1030" name="Shape 1030"/>
          <p:cNvSpPr/>
          <p:nvPr>
            <p:ph type="body" sz="quarter" idx="1"/>
          </p:nvPr>
        </p:nvSpPr>
        <p:spPr>
          <a:prstGeom prst="rect">
            <a:avLst/>
          </a:prstGeom>
        </p:spPr>
        <p:txBody>
          <a:bodyPr/>
          <a:lstStyle/>
          <a:p>
            <a:pPr>
              <a:defRPr sz="1100"/>
            </a:pPr>
            <a:r>
              <a:t>\begin{align*}</a:t>
            </a:r>
          </a:p>
          <a:p>
            <a:pPr>
              <a:defRPr sz="1100"/>
            </a:pPr>
            <a:r>
              <a:t>&amp;D \nabla^2 \Theta = - s(x,y) \, \bar \mu  \; ,\; \bar \mu = 1\\ \\</a:t>
            </a:r>
          </a:p>
          <a:p>
            <a:pPr>
              <a:defRPr sz="1100"/>
            </a:pPr>
            <a:r>
              <a:t>&amp;\vec q \; \vec n = - k \vec \nabla \Theta \cdot \hat n = -\frac{T - \Theta}{R_{tot}}   \; \; \; \text{on} \; \; \Gamma_R\\</a:t>
            </a:r>
          </a:p>
          <a:p>
            <a:pPr>
              <a:defRPr sz="1100"/>
            </a:pPr>
            <a:r>
              <a:t>\end{align}</a:t>
            </a:r>
          </a:p>
          <a:p>
            <a:pPr>
              <a:defRPr sz="1100"/>
            </a:pPr>
          </a:p>
          <a:p>
            <a:pPr>
              <a:defRPr sz="1100"/>
            </a:pPr>
          </a:p>
          <a:p>
            <a:pPr>
              <a:defRPr sz="1100"/>
            </a:pPr>
            <a:r>
              <a:t>\\ \text{Given that:  $\Gamma_R = \{\partial \Omega_1, \partial \Omega_2, \partial \Omega_3, \partial \Omega_4\} $:}</a:t>
            </a:r>
          </a:p>
          <a:p>
            <a:pPr>
              <a:defRPr sz="1100"/>
            </a:pPr>
          </a:p>
          <a:p>
            <a:pPr>
              <a:defRPr sz="1100"/>
            </a:pPr>
            <a:r>
              <a:t>\text{Assume $T = 0$ the BC become: $\vec \nabla \Theta \cdot \hat n = \bigl[ \begin{smallmatrix} \Theta_1 (x,y) &amp; \Theta_2 (x,y) \end{smallmatrix}\bigr]\bigl[ \begin{smallmatrix} n_1(x,y)\\n_2(x,y)\end{smallmatrix}\bigr]=-\frac{\Theta(x,y)}{kR_{tot}}  \;\forall (x,y)\in \Gamma_R$  }</a:t>
            </a:r>
          </a:p>
          <a:p>
            <a:pPr>
              <a:defRPr sz="1100"/>
            </a:pPr>
          </a:p>
          <a:p>
            <a:pPr>
              <a:defRPr sz="1100"/>
            </a:pPr>
            <a:r>
              <a:t>\text{$\text{BC on } \partial \Omega_1 \; \text{where $\hat n = \bigl[ \begin{smallmatrix} 0\\1\end{smallmatrix}\bigr] $} \Rightarrow </a:t>
            </a:r>
          </a:p>
          <a:p>
            <a:pPr>
              <a:defRPr sz="1100"/>
            </a:pPr>
            <a:r>
              <a:t>\vec \nabla \Theta \cdot \hat n = \frac{\partial\Theta}{\partial y}(x,L_y) = -\frac{\Theta(x,L_y)}{kR_{tot}} , \forall x \in [0;L_x] \\$}</a:t>
            </a:r>
          </a:p>
          <a:p>
            <a:pPr>
              <a:defRPr sz="1100"/>
            </a:pPr>
          </a:p>
          <a:p>
            <a:pPr>
              <a:defRPr sz="1100"/>
            </a:pPr>
            <a:r>
              <a:t>\text{$\text{BC on } \partial \Omega_2 \; \text{where $\hat n = \bigl[ \begin{smallmatrix} 1\\0\end{smallmatrix}\bigr] $} \Rightarrow </a:t>
            </a:r>
          </a:p>
          <a:p>
            <a:pPr>
              <a:defRPr sz="1100"/>
            </a:pPr>
            <a:r>
              <a:t>\frac{\partial\Theta}{\partial y}(L_x,y) = -\frac{\Theta(L_x,y)}{kR_{tot}} , \forall x \in [0;L_y] \\$}</a:t>
            </a:r>
          </a:p>
          <a:p>
            <a:pPr>
              <a:defRPr sz="1100"/>
            </a:pPr>
          </a:p>
          <a:p>
            <a:pPr>
              <a:defRPr sz="1100"/>
            </a:pPr>
            <a:r>
              <a:t>\text{$\text{BC on } \partial \Omega_3 \; \text{where $\hat n = \bigl[ \begin{smallmatrix} 0\\1\end{smallmatrix}\bigr] $} \Rightarrow </a:t>
            </a:r>
          </a:p>
          <a:p>
            <a:pPr>
              <a:defRPr sz="1100"/>
            </a:pPr>
            <a:r>
              <a:t>\frac{\partial\Theta}{\partial y}(x,0) = -\frac{\Theta(x,0)}{kR_{tot}} , \forall x \in [0;L_x] \\$}</a:t>
            </a:r>
          </a:p>
          <a:p>
            <a:pPr>
              <a:defRPr sz="1100"/>
            </a:pPr>
          </a:p>
          <a:p>
            <a:pPr>
              <a:defRPr sz="1100"/>
            </a:pPr>
            <a:r>
              <a:t>\text{$\text{BC on } \partial \Omega_4 \; \text{where $\hat n = \bigl[ \begin{smallmatrix} -1\\0\end{smallmatrix}\bigr] $} \Rightarrow </a:t>
            </a:r>
          </a:p>
          <a:p>
            <a:pPr>
              <a:defRPr sz="1100"/>
            </a:pPr>
            <a:r>
              <a:t>\frac{\partial\Theta}{\partial x}(x,0) = -\frac{\Theta(0,y)}{kR_{tot}} , \forall y \in [0;L_y]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a:p>
            <a:pPr>
              <a:defRPr sz="1100"/>
            </a:pPr>
          </a:p>
          <a:p>
            <a:pPr>
              <a:defRPr sz="1100"/>
            </a:pPr>
            <a:r>
              <a:t>\begin{align*}</a:t>
            </a:r>
          </a:p>
          <a:p>
            <a:pPr>
              <a:defRPr sz="1100"/>
            </a:pPr>
            <a:r>
              <a:t>&amp;\text{$\text{BC on } \partial \Omega_1 \; \text{where $\hat n = \bigl( \begin{smallmatrix} 0\\1\end{smallmatrix}\bigr) $} \Rightarrow </a:t>
            </a:r>
          </a:p>
          <a:p>
            <a:pPr>
              <a:defRPr sz="1100"/>
            </a:pPr>
            <a:r>
              <a:t>\vec \nabla \Theta \cdot \hat n = \frac{\partial\Theta}{\partial y}(x,L_y) = -\frac{h}{k} \Theta(x,L_y), \forall x \in [0,L_x]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0" name="Shape 1040"/>
          <p:cNvSpPr/>
          <p:nvPr>
            <p:ph type="sldImg"/>
          </p:nvPr>
        </p:nvSpPr>
        <p:spPr>
          <a:prstGeom prst="rect">
            <a:avLst/>
          </a:prstGeom>
        </p:spPr>
        <p:txBody>
          <a:bodyPr/>
          <a:lstStyle/>
          <a:p>
            <a:pPr/>
          </a:p>
        </p:txBody>
      </p:sp>
      <p:sp>
        <p:nvSpPr>
          <p:cNvPr id="1041" name="Shape 1041"/>
          <p:cNvSpPr/>
          <p:nvPr>
            <p:ph type="body" sz="quarter" idx="1"/>
          </p:nvPr>
        </p:nvSpPr>
        <p:spPr>
          <a:prstGeom prst="rect">
            <a:avLst/>
          </a:prstGeom>
        </p:spPr>
        <p:txBody>
          <a:bodyPr/>
          <a:lstStyle/>
          <a:p>
            <a:pPr>
              <a:defRPr sz="1100"/>
            </a:pPr>
            <a:r>
              <a:t>\begin{align*}</a:t>
            </a:r>
          </a:p>
          <a:p>
            <a:pPr>
              <a:defRPr sz="1100"/>
            </a:pPr>
            <a:r>
              <a:t>&amp;D \nabla^2 \Theta = - s(x,y) \, \bar \mu  \; ,\; \bar \mu = 1\\ \\</a:t>
            </a:r>
          </a:p>
          <a:p>
            <a:pPr>
              <a:defRPr sz="1100"/>
            </a:pPr>
            <a:r>
              <a:t>&amp;\vec q \; \vec n = - k \vec \nabla \Theta \cdot \hat n = -\frac{T - \Theta}{R_{tot}}   \; \; \; \text{on} \; \; \Gamma_R\\</a:t>
            </a:r>
          </a:p>
          <a:p>
            <a:pPr>
              <a:defRPr sz="1100"/>
            </a:pPr>
            <a:r>
              <a:t>\end{align}</a:t>
            </a:r>
          </a:p>
          <a:p>
            <a:pPr>
              <a:defRPr sz="1100"/>
            </a:pPr>
          </a:p>
          <a:p>
            <a:pPr>
              <a:defRPr sz="1100"/>
            </a:pPr>
          </a:p>
          <a:p>
            <a:pPr>
              <a:defRPr sz="1100"/>
            </a:pPr>
            <a:r>
              <a:t>\\ \text{Given that:  $\Gamma_R = \{\partial \Omega_1, \partial \Omega_2, \partial \Omega_3, \partial \Omega_4\} $:}</a:t>
            </a:r>
          </a:p>
          <a:p>
            <a:pPr>
              <a:defRPr sz="1100"/>
            </a:pPr>
          </a:p>
          <a:p>
            <a:pPr>
              <a:defRPr sz="1100"/>
            </a:pPr>
            <a:r>
              <a:t>\text{Assume $T = 0$ the BC become: $\vec \nabla \Theta \cdot \hat n = \bigl[ \begin{smallmatrix} \Theta_1 (x,y) &amp; \Theta_2 (x,y) \end{smallmatrix}\bigr]\bigl[ \begin{smallmatrix} n_1(x,y)\\n_2(x,y)\end{smallmatrix}\bigr]=-\frac{\Theta(x,y)}{kR_{tot}}  \;\forall (x,y)\in \Gamma_R$  }</a:t>
            </a:r>
          </a:p>
          <a:p>
            <a:pPr>
              <a:defRPr sz="1100"/>
            </a:pPr>
          </a:p>
          <a:p>
            <a:pPr>
              <a:defRPr sz="1100"/>
            </a:pPr>
            <a:r>
              <a:t>\text{$\text{BC on } \partial \Omega_1 \; \text{where $\hat n = \bigl[ \begin{smallmatrix} 0\\1\end{smallmatrix}\bigr] $} \Rightarrow </a:t>
            </a:r>
          </a:p>
          <a:p>
            <a:pPr>
              <a:defRPr sz="1100"/>
            </a:pPr>
            <a:r>
              <a:t>\vec \nabla \Theta \cdot \hat n = \frac{\partial\Theta}{\partial y}(x,L_y) = -\frac{\Theta(x,L_y)}{kR_{tot}} , \forall x \in [0;L_x] \\$}</a:t>
            </a:r>
          </a:p>
          <a:p>
            <a:pPr>
              <a:defRPr sz="1100"/>
            </a:pPr>
          </a:p>
          <a:p>
            <a:pPr>
              <a:defRPr sz="1100"/>
            </a:pPr>
            <a:r>
              <a:t>\text{$\text{BC on } \partial \Omega_2 \; \text{where $\hat n = \bigl[ \begin{smallmatrix} 1\\0\end{smallmatrix}\bigr] $} \Rightarrow </a:t>
            </a:r>
          </a:p>
          <a:p>
            <a:pPr>
              <a:defRPr sz="1100"/>
            </a:pPr>
            <a:r>
              <a:t>\frac{\partial\Theta}{\partial y}(L_x,y) = -\frac{\Theta(L_x,y)}{kR_{tot}} , \forall x \in [0;L_y] \\$}</a:t>
            </a:r>
          </a:p>
          <a:p>
            <a:pPr>
              <a:defRPr sz="1100"/>
            </a:pPr>
          </a:p>
          <a:p>
            <a:pPr>
              <a:defRPr sz="1100"/>
            </a:pPr>
            <a:r>
              <a:t>\text{$\text{BC on } \partial \Omega_3 \; \text{where $\hat n = \bigl[ \begin{smallmatrix} 0\\1\end{smallmatrix}\bigr] $} \Rightarrow </a:t>
            </a:r>
          </a:p>
          <a:p>
            <a:pPr>
              <a:defRPr sz="1100"/>
            </a:pPr>
            <a:r>
              <a:t>\frac{\partial\Theta}{\partial y}(x,0) = -\frac{\Theta(x,0)}{kR_{tot}} , \forall x \in [0;L_x] \\$}</a:t>
            </a:r>
          </a:p>
          <a:p>
            <a:pPr>
              <a:defRPr sz="1100"/>
            </a:pPr>
          </a:p>
          <a:p>
            <a:pPr>
              <a:defRPr sz="1100"/>
            </a:pPr>
            <a:r>
              <a:t>\text{$\text{BC on } \partial \Omega_4 \; \text{where $\hat n = \bigl[ \begin{smallmatrix} -1\\0\end{smallmatrix}\bigr] $} \Rightarrow </a:t>
            </a:r>
          </a:p>
          <a:p>
            <a:pPr>
              <a:defRPr sz="1100"/>
            </a:pPr>
            <a:r>
              <a:t>\frac{\partial\Theta}{\partial x}(x,0) = -\frac{\Theta(0,y)}{kR_{tot}} , \forall y \in [0;L_y]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a:p>
            <a:pPr>
              <a:defRPr sz="1100"/>
            </a:pPr>
          </a:p>
          <a:p>
            <a:pPr>
              <a:defRPr sz="1100"/>
            </a:pPr>
            <a:r>
              <a:t>\begin{align*}</a:t>
            </a:r>
          </a:p>
          <a:p>
            <a:pPr>
              <a:defRPr sz="1100"/>
            </a:pPr>
            <a:r>
              <a:t>&amp;\text{$\text{BC on } \partial \Omega_1 \; \text{where $\hat n = \bigl( \begin{smallmatrix} 0\\1\end{smallmatrix}\bigr) $} \Rightarrow </a:t>
            </a:r>
          </a:p>
          <a:p>
            <a:pPr>
              <a:defRPr sz="1100"/>
            </a:pPr>
            <a:r>
              <a:t>\vec \nabla \Theta \cdot \hat n = \frac{\partial\Theta}{\partial y}(x,L_y) = -\frac{h}{k} \Theta(x,L_y), \forall x \in [0,L_x]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6" name="Shape 1056"/>
          <p:cNvSpPr/>
          <p:nvPr>
            <p:ph type="sldImg"/>
          </p:nvPr>
        </p:nvSpPr>
        <p:spPr>
          <a:prstGeom prst="rect">
            <a:avLst/>
          </a:prstGeom>
        </p:spPr>
        <p:txBody>
          <a:bodyPr/>
          <a:lstStyle/>
          <a:p>
            <a:pPr/>
          </a:p>
        </p:txBody>
      </p:sp>
      <p:sp>
        <p:nvSpPr>
          <p:cNvPr id="1057" name="Shape 1057"/>
          <p:cNvSpPr/>
          <p:nvPr>
            <p:ph type="body" sz="quarter" idx="1"/>
          </p:nvPr>
        </p:nvSpPr>
        <p:spPr>
          <a:prstGeom prst="rect">
            <a:avLst/>
          </a:prstGeom>
        </p:spPr>
        <p:txBody>
          <a:bodyPr/>
          <a:lstStyle/>
          <a:p>
            <a:pPr>
              <a:defRPr sz="1100"/>
            </a:pPr>
            <a:r>
              <a:t>\begin{align*}</a:t>
            </a:r>
          </a:p>
          <a:p>
            <a:pPr>
              <a:defRPr sz="1100"/>
            </a:pPr>
            <a:r>
              <a:t>&amp;D \nabla^2 \Theta = - s(x,y) \, \bar \mu  \; ,\; \bar \mu = 1\\ \\</a:t>
            </a:r>
          </a:p>
          <a:p>
            <a:pPr>
              <a:defRPr sz="1100"/>
            </a:pPr>
            <a:r>
              <a:t>&amp;\vec q \; \vec n = - k \vec \nabla \Theta \cdot \hat n = -\frac{T - \Theta}{R_{tot}}   \; \; \; \text{on} \; \; \Gamma_R\\</a:t>
            </a:r>
          </a:p>
          <a:p>
            <a:pPr>
              <a:defRPr sz="1100"/>
            </a:pPr>
            <a:r>
              <a:t>\end{align}</a:t>
            </a:r>
          </a:p>
          <a:p>
            <a:pPr>
              <a:defRPr sz="1100"/>
            </a:pPr>
          </a:p>
          <a:p>
            <a:pPr>
              <a:defRPr sz="1100"/>
            </a:pPr>
          </a:p>
          <a:p>
            <a:pPr>
              <a:defRPr sz="1100"/>
            </a:pPr>
            <a:r>
              <a:t>\\ \text{Given that:  $\Gamma_R = \{\partial \Omega_1, \partial \Omega_2, \partial \Omega_3, \partial \Omega_4\} $:}</a:t>
            </a:r>
          </a:p>
          <a:p>
            <a:pPr>
              <a:defRPr sz="1100"/>
            </a:pPr>
          </a:p>
          <a:p>
            <a:pPr>
              <a:defRPr sz="1100"/>
            </a:pPr>
            <a:r>
              <a:t>\text{Assume $T = 0$ the BC become: $\vec \nabla \Theta \cdot \hat n = \bigl[ \begin{smallmatrix} \Theta_1 (x,y) &amp; \Theta_2 (x,y) \end{smallmatrix}\bigr]\bigl[ \begin{smallmatrix} n_1(x,y)\\n_2(x,y)\end{smallmatrix}\bigr]=-\frac{\Theta(x,y)}{kR_{tot}}  \;\forall (x,y)\in \Gamma_R$  }</a:t>
            </a:r>
          </a:p>
          <a:p>
            <a:pPr>
              <a:defRPr sz="1100"/>
            </a:pPr>
          </a:p>
          <a:p>
            <a:pPr>
              <a:defRPr sz="1100"/>
            </a:pPr>
            <a:r>
              <a:t>\text{$\text{BC on } \partial \Omega_1 \; \text{where $\hat n = \bigl[ \begin{smallmatrix} 0\\1\end{smallmatrix}\bigr] $} \Rightarrow </a:t>
            </a:r>
          </a:p>
          <a:p>
            <a:pPr>
              <a:defRPr sz="1100"/>
            </a:pPr>
            <a:r>
              <a:t>\vec \nabla \Theta \cdot \hat n = \frac{\partial\Theta}{\partial y}(x,L_y) = -\frac{\Theta(x,L_y)}{kR_{tot}} , \forall x \in [0;L_x] \\$}</a:t>
            </a:r>
          </a:p>
          <a:p>
            <a:pPr>
              <a:defRPr sz="1100"/>
            </a:pPr>
          </a:p>
          <a:p>
            <a:pPr>
              <a:defRPr sz="1100"/>
            </a:pPr>
            <a:r>
              <a:t>\text{$\text{BC on } \partial \Omega_2 \; \text{where $\hat n = \bigl[ \begin{smallmatrix} 1\\0\end{smallmatrix}\bigr] $} \Rightarrow </a:t>
            </a:r>
          </a:p>
          <a:p>
            <a:pPr>
              <a:defRPr sz="1100"/>
            </a:pPr>
            <a:r>
              <a:t>\frac{\partial\Theta}{\partial y}(L_x,y) = -\frac{\Theta(L_x,y)}{kR_{tot}} , \forall x \in [0;L_y] \\$}</a:t>
            </a:r>
          </a:p>
          <a:p>
            <a:pPr>
              <a:defRPr sz="1100"/>
            </a:pPr>
          </a:p>
          <a:p>
            <a:pPr>
              <a:defRPr sz="1100"/>
            </a:pPr>
            <a:r>
              <a:t>\text{$\text{BC on } \partial \Omega_3 \; \text{where $\hat n = \bigl[ \begin{smallmatrix} 0\\1\end{smallmatrix}\bigr] $} \Rightarrow </a:t>
            </a:r>
          </a:p>
          <a:p>
            <a:pPr>
              <a:defRPr sz="1100"/>
            </a:pPr>
            <a:r>
              <a:t>\frac{\partial\Theta}{\partial y}(x,0) = -\frac{\Theta(x,0)}{kR_{tot}} , \forall x \in [0;L_x] \\$}</a:t>
            </a:r>
          </a:p>
          <a:p>
            <a:pPr>
              <a:defRPr sz="1100"/>
            </a:pPr>
          </a:p>
          <a:p>
            <a:pPr>
              <a:defRPr sz="1100"/>
            </a:pPr>
            <a:r>
              <a:t>\text{$\text{BC on } \partial \Omega_4 \; \text{where $\hat n = \bigl[ \begin{smallmatrix} -1\\0\end{smallmatrix}\bigr] $} \Rightarrow </a:t>
            </a:r>
          </a:p>
          <a:p>
            <a:pPr>
              <a:defRPr sz="1100"/>
            </a:pPr>
            <a:r>
              <a:t>\frac{\partial\Theta}{\partial x}(x,0) = -\frac{\Theta(0,y)}{kR_{tot}} , \forall y \in [0;L_y]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a:p>
            <a:pPr>
              <a:defRPr sz="1100"/>
            </a:pPr>
          </a:p>
          <a:p>
            <a:pPr>
              <a:defRPr sz="1100"/>
            </a:pPr>
            <a:r>
              <a:t>\begin{align*}</a:t>
            </a:r>
          </a:p>
          <a:p>
            <a:pPr>
              <a:defRPr sz="1100"/>
            </a:pPr>
            <a:r>
              <a:t>&amp;\text{$\text{BC on } \partial \Omega_1 \; \text{where $\hat n = \bigl( \begin{smallmatrix} 0\\1\end{smallmatrix}\bigr) $} \Rightarrow </a:t>
            </a:r>
          </a:p>
          <a:p>
            <a:pPr>
              <a:defRPr sz="1100"/>
            </a:pPr>
            <a:r>
              <a:t>\vec \nabla \Theta \cdot \hat n = \frac{\partial\Theta}{\partial y}(x,L_y) = -\frac{h}{k} \Theta(x,L_y), \forall x \in [0,L_x]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5" name="Shape 1065"/>
          <p:cNvSpPr/>
          <p:nvPr>
            <p:ph type="sldImg"/>
          </p:nvPr>
        </p:nvSpPr>
        <p:spPr>
          <a:prstGeom prst="rect">
            <a:avLst/>
          </a:prstGeom>
        </p:spPr>
        <p:txBody>
          <a:bodyPr/>
          <a:lstStyle/>
          <a:p>
            <a:pPr/>
          </a:p>
        </p:txBody>
      </p:sp>
      <p:sp>
        <p:nvSpPr>
          <p:cNvPr id="1066" name="Shape 1066"/>
          <p:cNvSpPr/>
          <p:nvPr>
            <p:ph type="body" sz="quarter" idx="1"/>
          </p:nvPr>
        </p:nvSpPr>
        <p:spPr>
          <a:prstGeom prst="rect">
            <a:avLst/>
          </a:prstGeom>
        </p:spPr>
        <p:txBody>
          <a:bodyPr/>
          <a:lstStyle/>
          <a:p>
            <a:pPr>
              <a:defRPr sz="1100"/>
            </a:pPr>
            <a:r>
              <a:t>\begin{align*}</a:t>
            </a:r>
          </a:p>
          <a:p>
            <a:pPr>
              <a:defRPr sz="1100"/>
            </a:pPr>
            <a:r>
              <a:t>&amp;D \nabla^2 \Theta = - s(x,y) \, \bar \mu  \; ,\; \bar \mu = 1\\ \\</a:t>
            </a:r>
          </a:p>
          <a:p>
            <a:pPr>
              <a:defRPr sz="1100"/>
            </a:pPr>
            <a:r>
              <a:t>&amp;\vec q \; \vec n = - k \vec \nabla \Theta \cdot \hat n = -\frac{T - \Theta}{R_{tot}}   \; \; \; \text{on} \; \; \Gamma_R\\</a:t>
            </a:r>
          </a:p>
          <a:p>
            <a:pPr>
              <a:defRPr sz="1100"/>
            </a:pPr>
            <a:r>
              <a:t>\end{align}</a:t>
            </a:r>
          </a:p>
          <a:p>
            <a:pPr>
              <a:defRPr sz="1100"/>
            </a:pPr>
          </a:p>
          <a:p>
            <a:pPr>
              <a:defRPr sz="1100"/>
            </a:pPr>
          </a:p>
          <a:p>
            <a:pPr>
              <a:defRPr sz="1100"/>
            </a:pPr>
            <a:r>
              <a:t>\\ \text{Given that:  $\Gamma_R = \{\partial \Omega_1, \partial \Omega_2, \partial \Omega_3, \partial \Omega_4\} $:}</a:t>
            </a:r>
          </a:p>
          <a:p>
            <a:pPr>
              <a:defRPr sz="1100"/>
            </a:pPr>
          </a:p>
          <a:p>
            <a:pPr>
              <a:defRPr sz="1100"/>
            </a:pPr>
            <a:r>
              <a:t>\text{Assume $T = 0$ the BC become: $\vec \nabla \Theta \cdot \hat n = \bigl[ \begin{smallmatrix} \Theta_1 (x,y) &amp; \Theta_2 (x,y) \end{smallmatrix}\bigr]\bigl[ \begin{smallmatrix} n_1(x,y)\\n_2(x,y)\end{smallmatrix}\bigr]=-\frac{\Theta(x,y)}{kR_{tot}}  \;\forall (x,y)\in \Gamma_R$  }</a:t>
            </a:r>
          </a:p>
          <a:p>
            <a:pPr>
              <a:defRPr sz="1100"/>
            </a:pPr>
          </a:p>
          <a:p>
            <a:pPr>
              <a:defRPr sz="1100"/>
            </a:pPr>
            <a:r>
              <a:t>\text{$\text{BC on } \partial \Omega_1 \; \text{where $\hat n = \bigl[ \begin{smallmatrix} 0\\1\end{smallmatrix}\bigr] $} \Rightarrow </a:t>
            </a:r>
          </a:p>
          <a:p>
            <a:pPr>
              <a:defRPr sz="1100"/>
            </a:pPr>
            <a:r>
              <a:t>\vec \nabla \Theta \cdot \hat n = \frac{\partial\Theta}{\partial y}(x,L_y) = -\frac{\Theta(x,L_y)}{kR_{tot}} , \forall x \in [0;L_x] \\$}</a:t>
            </a:r>
          </a:p>
          <a:p>
            <a:pPr>
              <a:defRPr sz="1100"/>
            </a:pPr>
          </a:p>
          <a:p>
            <a:pPr>
              <a:defRPr sz="1100"/>
            </a:pPr>
            <a:r>
              <a:t>\text{$\text{BC on } \partial \Omega_2 \; \text{where $\hat n = \bigl[ \begin{smallmatrix} 1\\0\end{smallmatrix}\bigr] $} \Rightarrow </a:t>
            </a:r>
          </a:p>
          <a:p>
            <a:pPr>
              <a:defRPr sz="1100"/>
            </a:pPr>
            <a:r>
              <a:t>\frac{\partial\Theta}{\partial y}(L_x,y) = -\frac{\Theta(L_x,y)}{kR_{tot}} , \forall x \in [0;L_y] \\$}</a:t>
            </a:r>
          </a:p>
          <a:p>
            <a:pPr>
              <a:defRPr sz="1100"/>
            </a:pPr>
          </a:p>
          <a:p>
            <a:pPr>
              <a:defRPr sz="1100"/>
            </a:pPr>
            <a:r>
              <a:t>\text{$\text{BC on } \partial \Omega_3 \; \text{where $\hat n = \bigl[ \begin{smallmatrix} 0\\1\end{smallmatrix}\bigr] $} \Rightarrow </a:t>
            </a:r>
          </a:p>
          <a:p>
            <a:pPr>
              <a:defRPr sz="1100"/>
            </a:pPr>
            <a:r>
              <a:t>\frac{\partial\Theta}{\partial y}(x,0) = -\frac{\Theta(x,0)}{kR_{tot}} , \forall x \in [0;L_x] \\$}</a:t>
            </a:r>
          </a:p>
          <a:p>
            <a:pPr>
              <a:defRPr sz="1100"/>
            </a:pPr>
          </a:p>
          <a:p>
            <a:pPr>
              <a:defRPr sz="1100"/>
            </a:pPr>
            <a:r>
              <a:t>\text{$\text{BC on } \partial \Omega_4 \; \text{where $\hat n = \bigl[ \begin{smallmatrix} -1\\0\end{smallmatrix}\bigr] $} \Rightarrow </a:t>
            </a:r>
          </a:p>
          <a:p>
            <a:pPr>
              <a:defRPr sz="1100"/>
            </a:pPr>
            <a:r>
              <a:t>\frac{\partial\Theta}{\partial x}(x,0) = -\frac{\Theta(0,y)}{kR_{tot}} , \forall y \in [0;L_y]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a:p>
            <a:pPr>
              <a:defRPr sz="1100"/>
            </a:pPr>
          </a:p>
          <a:p>
            <a:pPr>
              <a:defRPr sz="1100"/>
            </a:pPr>
            <a:r>
              <a:t>\begin{align*}</a:t>
            </a:r>
          </a:p>
          <a:p>
            <a:pPr>
              <a:defRPr sz="1100"/>
            </a:pPr>
            <a:r>
              <a:t>&amp;\text{$\text{BC on } \partial \Omega_1 \; \text{where $\hat n = \bigl( \begin{smallmatrix} 0\\1\end{smallmatrix}\bigr) $} \Rightarrow </a:t>
            </a:r>
          </a:p>
          <a:p>
            <a:pPr>
              <a:defRPr sz="1100"/>
            </a:pPr>
            <a:r>
              <a:t>\vec \nabla \Theta \cdot \hat n = \frac{\partial\Theta}{\partial y}(x,L_y) = -\frac{h}{k} \Theta(x,L_y), \forall x \in [0,L_x] \\$}</a:t>
            </a:r>
          </a:p>
          <a:p>
            <a:pPr>
              <a:defRPr sz="1100"/>
            </a:pPr>
          </a:p>
          <a:p>
            <a:pPr>
              <a:defRPr sz="1100"/>
            </a:pPr>
            <a:r>
              <a:t>&amp;\text{BC on } \partial \Omega_2 \Rightarrow \frac{\partial\Theta}{\partial x}(L_x,y) = -\frac{h}{k} \Theta(L_x,y) \\</a:t>
            </a:r>
          </a:p>
          <a:p>
            <a:pPr>
              <a:defRPr sz="1100"/>
            </a:pPr>
            <a:r>
              <a:t>&amp;\text{BC on } \partial \Omega_3 \Rightarrow \frac{\partial\Theta}{\partial x}(x,0) = +\frac{h}{k} \Theta(x,0) \\</a:t>
            </a:r>
          </a:p>
          <a:p>
            <a:pPr>
              <a:defRPr sz="1100"/>
            </a:pPr>
            <a:r>
              <a:t>&amp;\text{BC on } \partial \Omega_4 \Rightarrow \frac{\partial\Theta}{\partial x}(0,y) = +\frac{h}{k} \Theta(0,y)</a:t>
            </a:r>
          </a:p>
          <a:p>
            <a:pPr>
              <a:defRPr sz="1100"/>
            </a:pPr>
            <a:r>
              <a:t>\end{align}</a:t>
            </a:r>
          </a:p>
          <a:p>
            <a:pPr>
              <a:defRPr sz="1100"/>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lvl1pPr>
              <a:defRPr sz="1100"/>
            </a:lvl1pPr>
          </a:lstStyle>
          <a:p>
            <a:pPr/>
            <a:r>
              <a:t>al fine di considerare l’effetto isolante della parete bisogna calcolare R_tot, per farlo sono utilizzate le equazioni di equilibrio dello scambio termico, ovvero si trascura la dinamica dell’evoluzione della temperatura nella parete, in questo modo la parete è l’equivalente di una resistenza nella teoria dei circuiti</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defRPr sz="1100"/>
            </a:pPr>
            <a:r>
              <a:t>Utilizzando l’equazione di diffusione bisogna tenere in conto che si trascura il moto dell’aria indotto dal gradiente termico stesso, ovvero l’innescarsi di moti convettivi e quindi il trasferimento di calore anche per moto dell’aria stessa (convezione naturale)</a:t>
            </a:r>
          </a:p>
          <a:p>
            <a:pPr>
              <a:defRPr sz="1100"/>
            </a:pPr>
          </a:p>
          <a:p>
            <a:pPr>
              <a:defRPr sz="1100"/>
            </a:pPr>
            <a:r>
              <a:t>Queste dinamiche possono essere tenute in conto considerando le Eq. di Navier Stokes che hanno però un onere computazionale elevato, l’approccio utilizzato invece può offrire comunque un comportamento globale verosimile.</a:t>
            </a:r>
          </a:p>
          <a:p>
            <a:pPr>
              <a:defRPr sz="1100"/>
            </a:pPr>
          </a:p>
          <a:p>
            <a:pPr>
              <a:defRPr sz="1100"/>
            </a:pPr>
            <a:r>
              <a:t>Considerando l’assenza di finestre e quindi di correnti esterne, supponiamo che l’aria è ferma e la convezione avviene solo per conduzione e non per convezione.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hape 363"/>
          <p:cNvSpPr/>
          <p:nvPr>
            <p:ph type="sldImg"/>
          </p:nvPr>
        </p:nvSpPr>
        <p:spPr>
          <a:prstGeom prst="rect">
            <a:avLst/>
          </a:prstGeom>
        </p:spPr>
        <p:txBody>
          <a:bodyPr/>
          <a:lstStyle/>
          <a:p>
            <a:pPr/>
          </a:p>
        </p:txBody>
      </p:sp>
      <p:sp>
        <p:nvSpPr>
          <p:cNvPr id="364" name="Shape 364"/>
          <p:cNvSpPr/>
          <p:nvPr>
            <p:ph type="body" sz="quarter" idx="1"/>
          </p:nvPr>
        </p:nvSpPr>
        <p:spPr>
          <a:prstGeom prst="rect">
            <a:avLst/>
          </a:prstGeom>
        </p:spPr>
        <p:txBody>
          <a:bodyPr/>
          <a:lstStyle/>
          <a:p>
            <a:pPr>
              <a:defRPr sz="1100"/>
            </a:pPr>
            <a:r>
              <a:t>Giungiamo quindi alla forma forte del problema, si noti che assumiamo la sorgente di calore fattorizzabile in modo da separare la dipendenza dal tempo con quella dello spazio, questa assunsione consente la variazione della sorgente di calore nel tempo senza il bisogno di calcolare l’integrale ad ogni step per ottenere la matrice della fem</a:t>
            </a:r>
          </a:p>
          <a:p>
            <a:pPr>
              <a:defRPr sz="1100"/>
            </a:pPr>
            <a:r>
              <a:t>Questo sarà poi mostrato nelle slide successive</a:t>
            </a:r>
          </a:p>
          <a:p>
            <a:pPr>
              <a:defRPr sz="1100"/>
            </a:pPr>
          </a:p>
          <a:p>
            <a:pPr>
              <a:defRPr sz="1100"/>
            </a:pPr>
            <a:r>
              <a:t>\\ \text{We assume that the source term can be factored in the form:  $ s(x,y)\,\mu (t)$} </a:t>
            </a:r>
          </a:p>
          <a:p>
            <a:pPr>
              <a:defRPr sz="1100"/>
            </a:pPr>
            <a:r>
              <a:t>\\ \text{This assumption allow to compute the integral to obtain the fem matrix once and not at each step, infact those integral do not depend on t (it will be shown in after few slides)}</a:t>
            </a:r>
          </a:p>
          <a:p>
            <a:pPr>
              <a:defRPr sz="1100"/>
            </a:pPr>
          </a:p>
          <a:p>
            <a:pPr>
              <a:defRPr sz="1100"/>
            </a:pPr>
          </a:p>
          <a:p>
            <a:pPr>
              <a:defRPr sz="1100"/>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Shape 381"/>
          <p:cNvSpPr/>
          <p:nvPr>
            <p:ph type="sldImg"/>
          </p:nvPr>
        </p:nvSpPr>
        <p:spPr>
          <a:prstGeom prst="rect">
            <a:avLst/>
          </a:prstGeom>
        </p:spPr>
        <p:txBody>
          <a:bodyPr/>
          <a:lstStyle/>
          <a:p>
            <a:pPr/>
          </a:p>
        </p:txBody>
      </p:sp>
      <p:sp>
        <p:nvSpPr>
          <p:cNvPr id="382" name="Shape 382"/>
          <p:cNvSpPr/>
          <p:nvPr>
            <p:ph type="body" sz="quarter" idx="1"/>
          </p:nvPr>
        </p:nvSpPr>
        <p:spPr>
          <a:prstGeom prst="rect">
            <a:avLst/>
          </a:prstGeom>
        </p:spPr>
        <p:txBody>
          <a:bodyPr/>
          <a:lstStyle/>
          <a:p>
            <a:pPr>
              <a:defRPr sz="1100"/>
            </a:pPr>
            <a:r>
              <a:t>Ora mostriamo il passaggio dalla forma forte alla forma debole, le funzioni test assumiamo appartengano allo spazio di sobolev</a:t>
            </a:r>
          </a:p>
          <a:p>
            <a:pPr>
              <a:defRPr sz="1100"/>
            </a:pPr>
          </a:p>
          <a:p>
            <a:pPr>
              <a:defRPr sz="1100"/>
            </a:pPr>
          </a:p>
          <a:p>
            <a:pPr>
              <a:defRPr sz="1100"/>
            </a:pPr>
            <a:r>
              <a:t>\iint_\Omega w \dot \Theta \, dV + </a:t>
            </a:r>
          </a:p>
          <a:p>
            <a:pPr>
              <a:defRPr sz="1100"/>
            </a:pPr>
            <a:r>
              <a:t>D \iint_\Omega \vec \nabla w \, \vec\nabla \Theta \, dV =</a:t>
            </a:r>
          </a:p>
          <a:p>
            <a:pPr>
              <a:defRPr sz="1100"/>
            </a:pPr>
            <a:r>
              <a:t>\iint_\Omega w s \mu \, dV</a:t>
            </a:r>
          </a:p>
          <a:p>
            <a:pPr>
              <a:defRPr sz="1100"/>
            </a:pPr>
            <a:r>
              <a:t>- \frac{D}{k} \int_{\Gamma_q} w \bar q \, dS + </a:t>
            </a:r>
          </a:p>
          <a:p>
            <a:pPr>
              <a:defRPr sz="1100"/>
            </a:pPr>
            <a:r>
              <a:t>\frac{Dh}{k} \int_{\Gamma_R} w  T \, dS -</a:t>
            </a:r>
          </a:p>
          <a:p>
            <a:pPr>
              <a:defRPr sz="1100"/>
            </a:pPr>
            <a:r>
              <a:t>\frac{Dh}{k} \int_{\Gamma_R} w \Theta \, dS</a:t>
            </a:r>
          </a:p>
          <a:p>
            <a:pPr>
              <a:defRPr sz="1100"/>
            </a:pPr>
          </a:p>
          <a:p>
            <a:pPr>
              <a:defRPr sz="1100"/>
            </a:pPr>
            <a:r>
              <a:t>\text{Let be $w(x,y) \in H^1(\Omega)$ with $H^1(\Omega)$ the Sobolev space, that is the space of the function } \\ \text{square-integrable with also the first derivative square-integrable.}</a:t>
            </a:r>
          </a:p>
          <a:p>
            <a:pPr>
              <a:defRPr sz="1100"/>
            </a:pPr>
          </a:p>
          <a:p>
            <a:pPr>
              <a:defRPr sz="1100"/>
            </a:pPr>
            <a:r>
              <a:t>\text{Multiply each side of the strong form equation and integrate:}\\</a:t>
            </a:r>
          </a:p>
          <a:p>
            <a:pPr>
              <a:defRPr sz="1100"/>
            </a:pPr>
            <a:r>
              <a:t>\iint_\Omega w \dot \Theta \, dS=D \iint_\Omega w\nabla^2 \Theta \, dS +\mu\iint_\Omega w s  \, dS</a:t>
            </a:r>
          </a:p>
          <a:p>
            <a:pPr>
              <a:defRPr sz="1100"/>
            </a:pPr>
          </a:p>
          <a:p>
            <a:pPr>
              <a:defRPr sz="1100"/>
            </a:pPr>
          </a:p>
          <a:p>
            <a:pPr>
              <a:defRPr sz="1100"/>
            </a:pPr>
            <a:r>
              <a:t>\text{</a:t>
            </a:r>
          </a:p>
          <a:p>
            <a:pPr>
              <a:defRPr sz="1100"/>
            </a:pPr>
            <a:r>
              <a:t>$ D \iint_\Omega w \nabla \cdot \nabla \Theta \, dS =</a:t>
            </a:r>
          </a:p>
          <a:p>
            <a:pPr>
              <a:defRPr sz="1100"/>
            </a:pPr>
            <a:r>
              <a:t>- D \iint_\Omega \vec \nabla w \, \vec\nabla \Theta \, dS +D\int_{\Gamma} w \vec\nabla \Theta \cdot \vec n  \, d\Gamma $</a:t>
            </a:r>
          </a:p>
          <a:p>
            <a:pPr>
              <a:defRPr sz="1100"/>
            </a:pPr>
            <a:r>
              <a:t>}</a:t>
            </a:r>
          </a:p>
          <a:p>
            <a:pPr>
              <a:defRPr sz="1100"/>
            </a:pPr>
          </a:p>
          <a:p>
            <a:pPr>
              <a:defRPr sz="1100"/>
            </a:pPr>
            <a:r>
              <a:t>\\ \text{Finally use the additive property of the integrals:  }</a:t>
            </a:r>
          </a:p>
          <a:p>
            <a:pPr>
              <a:defRPr sz="1100"/>
            </a:pPr>
          </a:p>
          <a:p>
            <a:pPr>
              <a:defRPr sz="1100"/>
            </a:pPr>
            <a:r>
              <a:t>\\ \text{</a:t>
            </a:r>
          </a:p>
          <a:p>
            <a:pPr>
              <a:defRPr sz="1100"/>
            </a:pPr>
            <a:r>
              <a:t>$D\int_{\Gamma} w \vec\nabla \Theta \cdot \vec n  \, d\Gamma =</a:t>
            </a:r>
          </a:p>
          <a:p>
            <a:pPr>
              <a:defRPr sz="1100"/>
            </a:pPr>
            <a:r>
              <a:t>D\int_{\Gamma_N} - w  \frac{\bar q }{k} \, d\Gamma_N +</a:t>
            </a:r>
          </a:p>
          <a:p>
            <a:pPr>
              <a:defRPr sz="1100"/>
            </a:pPr>
            <a:r>
              <a:t>D\int_{\Gamma_R}  w  \frac{T-\Theta }{k R_{tot}} \, d\Gamma_R</a:t>
            </a:r>
          </a:p>
          <a:p>
            <a:pPr>
              <a:defRPr sz="1100"/>
            </a:pPr>
            <a:r>
              <a:t>$</a:t>
            </a:r>
          </a:p>
          <a:p>
            <a:pPr>
              <a:defRPr sz="1100"/>
            </a:pPr>
            <a:r>
              <a:t>}</a:t>
            </a:r>
          </a:p>
          <a:p>
            <a:pPr>
              <a:defRPr sz="1100"/>
            </a:pPr>
          </a:p>
          <a:p>
            <a:pPr>
              <a:defRPr sz="1100"/>
            </a:pPr>
          </a:p>
          <a:p>
            <a:pPr>
              <a:defRPr sz="1100"/>
            </a:pPr>
            <a:r>
              <a:t>\\ \text{In conclusion:} \\</a:t>
            </a:r>
          </a:p>
          <a:p>
            <a:pPr>
              <a:defRPr sz="1100"/>
            </a:pPr>
            <a:r>
              <a:t>\text { $ \iint_\Omega w \dot \Theta \, dS +</a:t>
            </a:r>
          </a:p>
          <a:p>
            <a:pPr>
              <a:defRPr sz="1100"/>
            </a:pPr>
            <a:r>
              <a:t>D \iint_\Omega \vec \nabla w \, \vec\nabla \Theta \, dS =</a:t>
            </a:r>
          </a:p>
          <a:p>
            <a:pPr>
              <a:defRPr sz="1100"/>
            </a:pPr>
            <a:r>
              <a:t>\mu(t)\iint_\Omega w s  \, dS</a:t>
            </a:r>
          </a:p>
          <a:p>
            <a:pPr>
              <a:defRPr sz="1100"/>
            </a:pPr>
            <a:r>
              <a:t>- \frac{D}{k} \int_{\Gamma_N} w \bar q \, dS +</a:t>
            </a:r>
          </a:p>
          <a:p>
            <a:pPr>
              <a:defRPr sz="1100"/>
            </a:pPr>
            <a:r>
              <a:t>\frac{D}{kR_{tot}} \int_{\Gamma_R} w  T \, dS -</a:t>
            </a:r>
          </a:p>
          <a:p>
            <a:pPr>
              <a:defRPr sz="1100"/>
            </a:pPr>
            <a:r>
              <a:t>\frac{D}{kR_{tot}} \int_{\Gamma_R} w \Theta \, dS $</a:t>
            </a:r>
          </a:p>
          <a:p>
            <a:pPr>
              <a:defRPr sz="1100"/>
            </a:pPr>
            <a:r>
              <a: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311708" y="744574"/>
            <a:ext cx="8520601" cy="2052601"/>
          </a:xfrm>
          <a:prstGeom prst="rect">
            <a:avLst/>
          </a:prstGeom>
        </p:spPr>
        <p:txBody>
          <a:bodyPr anchor="b"/>
          <a:lstStyle>
            <a:lvl1pPr algn="ctr">
              <a:defRPr sz="5200"/>
            </a:lvl1pPr>
          </a:lstStyle>
          <a:p>
            <a:pPr/>
            <a:r>
              <a:t>Title Text</a:t>
            </a:r>
          </a:p>
        </p:txBody>
      </p:sp>
      <p:sp>
        <p:nvSpPr>
          <p:cNvPr id="12" name="Body Level One…"/>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91" name="xx%"/>
          <p:cNvSpPr txBox="1"/>
          <p:nvPr>
            <p:ph type="title" hasCustomPrompt="1"/>
          </p:nvPr>
        </p:nvSpPr>
        <p:spPr>
          <a:xfrm>
            <a:off x="311699" y="1106125"/>
            <a:ext cx="8520602" cy="1963500"/>
          </a:xfrm>
          <a:prstGeom prst="rect">
            <a:avLst/>
          </a:prstGeom>
        </p:spPr>
        <p:txBody>
          <a:bodyPr anchor="b"/>
          <a:lstStyle>
            <a:lvl1pPr algn="ctr">
              <a:defRPr sz="12000"/>
            </a:lvl1pPr>
          </a:lstStyle>
          <a:p>
            <a:pPr/>
            <a:r>
              <a:t>xx%</a:t>
            </a:r>
          </a:p>
        </p:txBody>
      </p:sp>
      <p:sp>
        <p:nvSpPr>
          <p:cNvPr id="92" name="Body Level One…"/>
          <p:cNvSpPr txBox="1"/>
          <p:nvPr>
            <p:ph type="body" sz="half" idx="1"/>
          </p:nvPr>
        </p:nvSpPr>
        <p:spPr>
          <a:xfrm>
            <a:off x="311699" y="3152225"/>
            <a:ext cx="8520602" cy="1300800"/>
          </a:xfrm>
          <a:prstGeom prst="rect">
            <a:avLst/>
          </a:prstGeom>
        </p:spPr>
        <p:txBody>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07" name="Google Shape;60;p14"/>
          <p:cNvSpPr/>
          <p:nvPr/>
        </p:nvSpPr>
        <p:spPr>
          <a:xfrm>
            <a:off x="2381" y="4800600"/>
            <a:ext cx="9141618" cy="342900"/>
          </a:xfrm>
          <a:prstGeom prst="rect">
            <a:avLst/>
          </a:prstGeom>
          <a:solidFill>
            <a:srgbClr val="BD582C"/>
          </a:solidFill>
          <a:ln w="12700">
            <a:miter lim="400000"/>
          </a:ln>
        </p:spPr>
        <p:txBody>
          <a:bodyPr lIns="0" tIns="0" rIns="0" bIns="0" anchor="ctr"/>
          <a:lstStyle/>
          <a:p>
            <a:pPr/>
          </a:p>
        </p:txBody>
      </p:sp>
      <p:sp>
        <p:nvSpPr>
          <p:cNvPr id="108" name="Google Shape;61;p14"/>
          <p:cNvSpPr/>
          <p:nvPr/>
        </p:nvSpPr>
        <p:spPr>
          <a:xfrm>
            <a:off x="11" y="4750737"/>
            <a:ext cx="9141618" cy="48007"/>
          </a:xfrm>
          <a:prstGeom prst="rect">
            <a:avLst/>
          </a:prstGeom>
          <a:solidFill>
            <a:srgbClr val="E48312"/>
          </a:solidFill>
          <a:ln w="12700">
            <a:miter lim="400000"/>
          </a:ln>
        </p:spPr>
        <p:txBody>
          <a:bodyPr lIns="0" tIns="0" rIns="0" bIns="0" anchor="ctr"/>
          <a:lstStyle/>
          <a:p>
            <a:pPr/>
          </a:p>
        </p:txBody>
      </p:sp>
      <p:sp>
        <p:nvSpPr>
          <p:cNvPr id="109" name="Title Text"/>
          <p:cNvSpPr txBox="1"/>
          <p:nvPr>
            <p:ph type="title"/>
          </p:nvPr>
        </p:nvSpPr>
        <p:spPr>
          <a:xfrm>
            <a:off x="822960" y="569213"/>
            <a:ext cx="7543801" cy="2674622"/>
          </a:xfrm>
          <a:prstGeom prst="rect">
            <a:avLst/>
          </a:prstGeom>
        </p:spPr>
        <p:txBody>
          <a:bodyPr lIns="34275" tIns="34275" rIns="34275" bIns="34275" anchor="b"/>
          <a:lstStyle>
            <a:lvl1pPr>
              <a:lnSpc>
                <a:spcPct val="85000"/>
              </a:lnSpc>
              <a:defRPr sz="6000">
                <a:solidFill>
                  <a:srgbClr val="262626"/>
                </a:solidFill>
                <a:latin typeface="Calibri"/>
                <a:ea typeface="Calibri"/>
                <a:cs typeface="Calibri"/>
                <a:sym typeface="Calibri"/>
              </a:defRPr>
            </a:lvl1pPr>
          </a:lstStyle>
          <a:p>
            <a:pPr/>
            <a:r>
              <a:t>Title Text</a:t>
            </a:r>
          </a:p>
        </p:txBody>
      </p:sp>
      <p:sp>
        <p:nvSpPr>
          <p:cNvPr id="110" name="Body Level One…"/>
          <p:cNvSpPr txBox="1"/>
          <p:nvPr>
            <p:ph type="body" sz="quarter" idx="1"/>
          </p:nvPr>
        </p:nvSpPr>
        <p:spPr>
          <a:xfrm>
            <a:off x="825038" y="3341715"/>
            <a:ext cx="7543801" cy="857251"/>
          </a:xfrm>
          <a:prstGeom prst="rect">
            <a:avLst/>
          </a:prstGeom>
        </p:spPr>
        <p:txBody>
          <a:bodyPr lIns="34275" tIns="34275" rIns="34275" bIns="34275"/>
          <a:lstStyle>
            <a:lvl1pPr marL="323850" indent="-190500">
              <a:lnSpc>
                <a:spcPct val="90000"/>
              </a:lnSpc>
              <a:spcBef>
                <a:spcPts val="900"/>
              </a:spcBef>
              <a:buClrTx/>
              <a:buSzTx/>
              <a:buFontTx/>
              <a:buNone/>
              <a:defRPr>
                <a:solidFill>
                  <a:srgbClr val="637052"/>
                </a:solidFill>
                <a:latin typeface="Calibri"/>
                <a:ea typeface="Calibri"/>
                <a:cs typeface="Calibri"/>
                <a:sym typeface="Calibri"/>
              </a:defRPr>
            </a:lvl1pPr>
            <a:lvl2pPr marL="323850" indent="273050">
              <a:lnSpc>
                <a:spcPct val="90000"/>
              </a:lnSpc>
              <a:spcBef>
                <a:spcPts val="900"/>
              </a:spcBef>
              <a:buClrTx/>
              <a:buSzTx/>
              <a:buFontTx/>
              <a:buNone/>
              <a:defRPr>
                <a:solidFill>
                  <a:srgbClr val="637052"/>
                </a:solidFill>
                <a:latin typeface="Calibri"/>
                <a:ea typeface="Calibri"/>
                <a:cs typeface="Calibri"/>
                <a:sym typeface="Calibri"/>
              </a:defRPr>
            </a:lvl2pPr>
            <a:lvl3pPr marL="323850" indent="749300">
              <a:lnSpc>
                <a:spcPct val="90000"/>
              </a:lnSpc>
              <a:spcBef>
                <a:spcPts val="900"/>
              </a:spcBef>
              <a:buClrTx/>
              <a:buSzTx/>
              <a:buFontTx/>
              <a:buNone/>
              <a:defRPr>
                <a:solidFill>
                  <a:srgbClr val="637052"/>
                </a:solidFill>
                <a:latin typeface="Calibri"/>
                <a:ea typeface="Calibri"/>
                <a:cs typeface="Calibri"/>
                <a:sym typeface="Calibri"/>
              </a:defRPr>
            </a:lvl3pPr>
            <a:lvl4pPr marL="323850" indent="1206500">
              <a:lnSpc>
                <a:spcPct val="90000"/>
              </a:lnSpc>
              <a:spcBef>
                <a:spcPts val="900"/>
              </a:spcBef>
              <a:buClrTx/>
              <a:buSzTx/>
              <a:buFontTx/>
              <a:buNone/>
              <a:defRPr>
                <a:solidFill>
                  <a:srgbClr val="637052"/>
                </a:solidFill>
                <a:latin typeface="Calibri"/>
                <a:ea typeface="Calibri"/>
                <a:cs typeface="Calibri"/>
                <a:sym typeface="Calibri"/>
              </a:defRPr>
            </a:lvl4pPr>
            <a:lvl5pPr marL="323850" indent="1663700">
              <a:lnSpc>
                <a:spcPct val="90000"/>
              </a:lnSpc>
              <a:spcBef>
                <a:spcPts val="900"/>
              </a:spcBef>
              <a:buClrTx/>
              <a:buSzTx/>
              <a:buFontTx/>
              <a:buNone/>
              <a:defRPr>
                <a:solidFill>
                  <a:srgbClr val="637052"/>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11" name="Google Shape;67;p14"/>
          <p:cNvSpPr/>
          <p:nvPr/>
        </p:nvSpPr>
        <p:spPr>
          <a:xfrm>
            <a:off x="905743" y="3257550"/>
            <a:ext cx="7406642" cy="0"/>
          </a:xfrm>
          <a:prstGeom prst="line">
            <a:avLst/>
          </a:prstGeom>
          <a:ln>
            <a:solidFill>
              <a:srgbClr val="7F7F7F"/>
            </a:solidFill>
          </a:ln>
        </p:spPr>
        <p:txBody>
          <a:bodyPr lIns="0" tIns="0" rIns="0" bIns="0"/>
          <a:lstStyle/>
          <a:p>
            <a:pPr/>
          </a:p>
        </p:txBody>
      </p:sp>
      <p:sp>
        <p:nvSpPr>
          <p:cNvPr id="112" name="Slide Number"/>
          <p:cNvSpPr txBox="1"/>
          <p:nvPr>
            <p:ph type="sldNum" sz="quarter" idx="2"/>
          </p:nvPr>
        </p:nvSpPr>
        <p:spPr>
          <a:xfrm>
            <a:off x="8221550" y="4883986"/>
            <a:ext cx="187812" cy="195551"/>
          </a:xfrm>
          <a:prstGeom prst="rect">
            <a:avLst/>
          </a:prstGeom>
        </p:spPr>
        <p:txBody>
          <a:bodyPr lIns="34275" tIns="34275" rIns="34275" bIns="34275"/>
          <a:lstStyle>
            <a:lvl1pPr>
              <a:defRPr sz="800">
                <a:solidFill>
                  <a:srgbClr val="FFFFFF"/>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119" name="Google Shape;51;p13"/>
          <p:cNvSpPr/>
          <p:nvPr/>
        </p:nvSpPr>
        <p:spPr>
          <a:xfrm>
            <a:off x="1" y="4800600"/>
            <a:ext cx="9144001" cy="342900"/>
          </a:xfrm>
          <a:prstGeom prst="rect">
            <a:avLst/>
          </a:prstGeom>
          <a:solidFill>
            <a:srgbClr val="BD582C"/>
          </a:solidFill>
          <a:ln w="12700">
            <a:miter lim="400000"/>
          </a:ln>
        </p:spPr>
        <p:txBody>
          <a:bodyPr lIns="0" tIns="0" rIns="0" bIns="0" anchor="ctr"/>
          <a:lstStyle/>
          <a:p>
            <a:pPr/>
          </a:p>
        </p:txBody>
      </p:sp>
      <p:sp>
        <p:nvSpPr>
          <p:cNvPr id="120" name="Google Shape;52;p13"/>
          <p:cNvSpPr/>
          <p:nvPr/>
        </p:nvSpPr>
        <p:spPr>
          <a:xfrm>
            <a:off x="0" y="4750737"/>
            <a:ext cx="9144000" cy="49499"/>
          </a:xfrm>
          <a:prstGeom prst="rect">
            <a:avLst/>
          </a:prstGeom>
          <a:solidFill>
            <a:srgbClr val="E48312"/>
          </a:solidFill>
          <a:ln w="12700">
            <a:miter lim="400000"/>
          </a:ln>
        </p:spPr>
        <p:txBody>
          <a:bodyPr lIns="0" tIns="0" rIns="0" bIns="0" anchor="ctr"/>
          <a:lstStyle/>
          <a:p>
            <a:pPr/>
          </a:p>
        </p:txBody>
      </p:sp>
      <p:sp>
        <p:nvSpPr>
          <p:cNvPr id="121" name="Google Shape;58;p13"/>
          <p:cNvSpPr/>
          <p:nvPr/>
        </p:nvSpPr>
        <p:spPr>
          <a:xfrm>
            <a:off x="895149" y="1303384"/>
            <a:ext cx="7475219" cy="1"/>
          </a:xfrm>
          <a:prstGeom prst="line">
            <a:avLst/>
          </a:prstGeom>
          <a:ln>
            <a:solidFill>
              <a:srgbClr val="7F7F7F"/>
            </a:solidFill>
          </a:ln>
        </p:spPr>
        <p:txBody>
          <a:bodyPr lIns="0" tIns="0" rIns="0" bIns="0"/>
          <a:lstStyle/>
          <a:p>
            <a:pPr/>
          </a:p>
        </p:txBody>
      </p:sp>
      <p:sp>
        <p:nvSpPr>
          <p:cNvPr id="122" name="Title Text"/>
          <p:cNvSpPr txBox="1"/>
          <p:nvPr>
            <p:ph type="title"/>
          </p:nvPr>
        </p:nvSpPr>
        <p:spPr>
          <a:xfrm>
            <a:off x="822960" y="214951"/>
            <a:ext cx="7543801" cy="1088069"/>
          </a:xfrm>
          <a:prstGeom prst="rect">
            <a:avLst/>
          </a:prstGeom>
        </p:spPr>
        <p:txBody>
          <a:bodyPr lIns="34275" tIns="34275" rIns="34275" bIns="34275" anchor="b"/>
          <a:lstStyle>
            <a:lvl1pPr>
              <a:lnSpc>
                <a:spcPct val="85000"/>
              </a:lnSpc>
              <a:defRPr sz="3600">
                <a:solidFill>
                  <a:srgbClr val="3F3F3F"/>
                </a:solidFill>
                <a:latin typeface="Calibri"/>
                <a:ea typeface="Calibri"/>
                <a:cs typeface="Calibri"/>
                <a:sym typeface="Calibri"/>
              </a:defRPr>
            </a:lvl1pPr>
          </a:lstStyle>
          <a:p>
            <a:pPr/>
            <a:r>
              <a:t>Title Text</a:t>
            </a:r>
          </a:p>
        </p:txBody>
      </p:sp>
      <p:sp>
        <p:nvSpPr>
          <p:cNvPr id="123" name="Body Level One…"/>
          <p:cNvSpPr txBox="1"/>
          <p:nvPr>
            <p:ph type="body" idx="1"/>
          </p:nvPr>
        </p:nvSpPr>
        <p:spPr>
          <a:xfrm>
            <a:off x="822960" y="1384300"/>
            <a:ext cx="7543801" cy="3017521"/>
          </a:xfrm>
          <a:prstGeom prst="rect">
            <a:avLst/>
          </a:prstGeom>
        </p:spPr>
        <p:txBody>
          <a:bodyPr lIns="0" tIns="0" rIns="0" bIns="0"/>
          <a:lstStyle>
            <a:lvl1pPr indent="-317500">
              <a:lnSpc>
                <a:spcPct val="90000"/>
              </a:lnSpc>
              <a:spcBef>
                <a:spcPts val="900"/>
              </a:spcBef>
              <a:buClr>
                <a:srgbClr val="E48312"/>
              </a:buClr>
              <a:buSzPts val="1500"/>
              <a:buFont typeface="Trebuchet MS"/>
              <a:buChar char=" "/>
              <a:defRPr sz="1500">
                <a:solidFill>
                  <a:srgbClr val="3F3F3F"/>
                </a:solidFill>
                <a:latin typeface="Calibri"/>
                <a:ea typeface="Calibri"/>
                <a:cs typeface="Calibri"/>
                <a:sym typeface="Calibri"/>
              </a:defRPr>
            </a:lvl1pPr>
            <a:lvl2pPr marL="937078" indent="-340178">
              <a:lnSpc>
                <a:spcPct val="90000"/>
              </a:lnSpc>
              <a:spcBef>
                <a:spcPts val="900"/>
              </a:spcBef>
              <a:buClr>
                <a:srgbClr val="E48312"/>
              </a:buClr>
              <a:buSzPts val="1500"/>
              <a:buFont typeface="Trebuchet MS"/>
              <a:buChar char="◦"/>
              <a:defRPr sz="1500">
                <a:solidFill>
                  <a:srgbClr val="3F3F3F"/>
                </a:solidFill>
                <a:latin typeface="Calibri"/>
                <a:ea typeface="Calibri"/>
                <a:cs typeface="Calibri"/>
                <a:sym typeface="Calibri"/>
              </a:defRPr>
            </a:lvl2pPr>
            <a:lvl3pPr marL="1487054" indent="-432954">
              <a:lnSpc>
                <a:spcPct val="90000"/>
              </a:lnSpc>
              <a:spcBef>
                <a:spcPts val="900"/>
              </a:spcBef>
              <a:buClr>
                <a:srgbClr val="E48312"/>
              </a:buClr>
              <a:buSzPts val="1500"/>
              <a:buFont typeface="Trebuchet MS"/>
              <a:buChar char="◦"/>
              <a:defRPr sz="1500">
                <a:solidFill>
                  <a:srgbClr val="3F3F3F"/>
                </a:solidFill>
                <a:latin typeface="Calibri"/>
                <a:ea typeface="Calibri"/>
                <a:cs typeface="Calibri"/>
                <a:sym typeface="Calibri"/>
              </a:defRPr>
            </a:lvl3pPr>
            <a:lvl4pPr marL="1944254" indent="-432954">
              <a:lnSpc>
                <a:spcPct val="90000"/>
              </a:lnSpc>
              <a:spcBef>
                <a:spcPts val="900"/>
              </a:spcBef>
              <a:buClr>
                <a:srgbClr val="E48312"/>
              </a:buClr>
              <a:buSzPts val="1500"/>
              <a:buFont typeface="Trebuchet MS"/>
              <a:buChar char="◦"/>
              <a:defRPr sz="1500">
                <a:solidFill>
                  <a:srgbClr val="3F3F3F"/>
                </a:solidFill>
                <a:latin typeface="Calibri"/>
                <a:ea typeface="Calibri"/>
                <a:cs typeface="Calibri"/>
                <a:sym typeface="Calibri"/>
              </a:defRPr>
            </a:lvl4pPr>
            <a:lvl5pPr marL="2401454" indent="-432954">
              <a:lnSpc>
                <a:spcPct val="90000"/>
              </a:lnSpc>
              <a:spcBef>
                <a:spcPts val="900"/>
              </a:spcBef>
              <a:buClr>
                <a:srgbClr val="E48312"/>
              </a:buClr>
              <a:buSzPts val="1500"/>
              <a:buFont typeface="Trebuchet MS"/>
              <a:buChar char="◦"/>
              <a:defRPr sz="1500">
                <a:solidFill>
                  <a:srgbClr val="3F3F3F"/>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24" name="Slide Number"/>
          <p:cNvSpPr txBox="1"/>
          <p:nvPr>
            <p:ph type="sldNum" sz="quarter" idx="2"/>
          </p:nvPr>
        </p:nvSpPr>
        <p:spPr>
          <a:xfrm>
            <a:off x="8221550" y="4883986"/>
            <a:ext cx="187812" cy="195551"/>
          </a:xfrm>
          <a:prstGeom prst="rect">
            <a:avLst/>
          </a:prstGeom>
        </p:spPr>
        <p:txBody>
          <a:bodyPr lIns="34275" tIns="34275" rIns="34275" bIns="34275"/>
          <a:lstStyle>
            <a:lvl1pPr>
              <a:defRPr sz="800">
                <a:solidFill>
                  <a:srgbClr val="FFFFFF"/>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131" name="Google Shape;75;p16"/>
          <p:cNvSpPr/>
          <p:nvPr/>
        </p:nvSpPr>
        <p:spPr>
          <a:xfrm>
            <a:off x="2381" y="4800600"/>
            <a:ext cx="9141618" cy="342900"/>
          </a:xfrm>
          <a:prstGeom prst="rect">
            <a:avLst/>
          </a:prstGeom>
          <a:solidFill>
            <a:srgbClr val="BD582C"/>
          </a:solidFill>
          <a:ln w="12700">
            <a:miter lim="400000"/>
          </a:ln>
        </p:spPr>
        <p:txBody>
          <a:bodyPr lIns="0" tIns="0" rIns="0" bIns="0" anchor="ctr"/>
          <a:lstStyle/>
          <a:p>
            <a:pPr/>
          </a:p>
        </p:txBody>
      </p:sp>
      <p:sp>
        <p:nvSpPr>
          <p:cNvPr id="132" name="Google Shape;76;p16"/>
          <p:cNvSpPr/>
          <p:nvPr/>
        </p:nvSpPr>
        <p:spPr>
          <a:xfrm>
            <a:off x="11" y="4750737"/>
            <a:ext cx="9141618" cy="48007"/>
          </a:xfrm>
          <a:prstGeom prst="rect">
            <a:avLst/>
          </a:prstGeom>
          <a:solidFill>
            <a:srgbClr val="E48312"/>
          </a:solidFill>
          <a:ln w="12700">
            <a:miter lim="400000"/>
          </a:ln>
        </p:spPr>
        <p:txBody>
          <a:bodyPr lIns="0" tIns="0" rIns="0" bIns="0" anchor="ctr"/>
          <a:lstStyle/>
          <a:p>
            <a:pPr/>
          </a:p>
        </p:txBody>
      </p:sp>
      <p:sp>
        <p:nvSpPr>
          <p:cNvPr id="133" name="Title Text"/>
          <p:cNvSpPr txBox="1"/>
          <p:nvPr>
            <p:ph type="title"/>
          </p:nvPr>
        </p:nvSpPr>
        <p:spPr>
          <a:xfrm>
            <a:off x="822960" y="569213"/>
            <a:ext cx="7543801" cy="2674622"/>
          </a:xfrm>
          <a:prstGeom prst="rect">
            <a:avLst/>
          </a:prstGeom>
        </p:spPr>
        <p:txBody>
          <a:bodyPr lIns="34275" tIns="34275" rIns="34275" bIns="34275" anchor="b"/>
          <a:lstStyle>
            <a:lvl1pPr>
              <a:lnSpc>
                <a:spcPct val="85000"/>
              </a:lnSpc>
              <a:defRPr sz="6000">
                <a:solidFill>
                  <a:srgbClr val="262626"/>
                </a:solidFill>
                <a:latin typeface="Calibri"/>
                <a:ea typeface="Calibri"/>
                <a:cs typeface="Calibri"/>
                <a:sym typeface="Calibri"/>
              </a:defRPr>
            </a:lvl1pPr>
          </a:lstStyle>
          <a:p>
            <a:pPr/>
            <a:r>
              <a:t>Title Text</a:t>
            </a:r>
          </a:p>
        </p:txBody>
      </p:sp>
      <p:sp>
        <p:nvSpPr>
          <p:cNvPr id="134" name="Body Level One…"/>
          <p:cNvSpPr txBox="1"/>
          <p:nvPr>
            <p:ph type="body" sz="quarter" idx="1"/>
          </p:nvPr>
        </p:nvSpPr>
        <p:spPr>
          <a:xfrm>
            <a:off x="822960" y="3339846"/>
            <a:ext cx="7543801" cy="857251"/>
          </a:xfrm>
          <a:prstGeom prst="rect">
            <a:avLst/>
          </a:prstGeom>
        </p:spPr>
        <p:txBody>
          <a:bodyPr lIns="34275" tIns="34275" rIns="34275" bIns="34275"/>
          <a:lstStyle>
            <a:lvl1pPr marL="228600" indent="0">
              <a:lnSpc>
                <a:spcPct val="90000"/>
              </a:lnSpc>
              <a:spcBef>
                <a:spcPts val="900"/>
              </a:spcBef>
              <a:buClrTx/>
              <a:buSzTx/>
              <a:buFontTx/>
              <a:buNone/>
              <a:defRPr>
                <a:solidFill>
                  <a:srgbClr val="637052"/>
                </a:solidFill>
                <a:latin typeface="Calibri"/>
                <a:ea typeface="Calibri"/>
                <a:cs typeface="Calibri"/>
                <a:sym typeface="Calibri"/>
              </a:defRPr>
            </a:lvl1pPr>
            <a:lvl2pPr marL="228600" indent="457200">
              <a:lnSpc>
                <a:spcPct val="90000"/>
              </a:lnSpc>
              <a:spcBef>
                <a:spcPts val="900"/>
              </a:spcBef>
              <a:buClrTx/>
              <a:buSzTx/>
              <a:buFontTx/>
              <a:buNone/>
              <a:defRPr>
                <a:solidFill>
                  <a:srgbClr val="637052"/>
                </a:solidFill>
                <a:latin typeface="Calibri"/>
                <a:ea typeface="Calibri"/>
                <a:cs typeface="Calibri"/>
                <a:sym typeface="Calibri"/>
              </a:defRPr>
            </a:lvl2pPr>
            <a:lvl3pPr marL="228600" indent="914400">
              <a:lnSpc>
                <a:spcPct val="90000"/>
              </a:lnSpc>
              <a:spcBef>
                <a:spcPts val="900"/>
              </a:spcBef>
              <a:buClrTx/>
              <a:buSzTx/>
              <a:buFontTx/>
              <a:buNone/>
              <a:defRPr>
                <a:solidFill>
                  <a:srgbClr val="637052"/>
                </a:solidFill>
                <a:latin typeface="Calibri"/>
                <a:ea typeface="Calibri"/>
                <a:cs typeface="Calibri"/>
                <a:sym typeface="Calibri"/>
              </a:defRPr>
            </a:lvl3pPr>
            <a:lvl4pPr marL="228600" indent="1371600">
              <a:lnSpc>
                <a:spcPct val="90000"/>
              </a:lnSpc>
              <a:spcBef>
                <a:spcPts val="900"/>
              </a:spcBef>
              <a:buClrTx/>
              <a:buSzTx/>
              <a:buFontTx/>
              <a:buNone/>
              <a:defRPr>
                <a:solidFill>
                  <a:srgbClr val="637052"/>
                </a:solidFill>
                <a:latin typeface="Calibri"/>
                <a:ea typeface="Calibri"/>
                <a:cs typeface="Calibri"/>
                <a:sym typeface="Calibri"/>
              </a:defRPr>
            </a:lvl4pPr>
            <a:lvl5pPr marL="228600" indent="1828800">
              <a:lnSpc>
                <a:spcPct val="90000"/>
              </a:lnSpc>
              <a:spcBef>
                <a:spcPts val="900"/>
              </a:spcBef>
              <a:buClrTx/>
              <a:buSzTx/>
              <a:buFontTx/>
              <a:buNone/>
              <a:defRPr>
                <a:solidFill>
                  <a:srgbClr val="637052"/>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35" name="Google Shape;82;p16"/>
          <p:cNvSpPr/>
          <p:nvPr/>
        </p:nvSpPr>
        <p:spPr>
          <a:xfrm>
            <a:off x="905743" y="3257550"/>
            <a:ext cx="7406642" cy="0"/>
          </a:xfrm>
          <a:prstGeom prst="line">
            <a:avLst/>
          </a:prstGeom>
          <a:ln>
            <a:solidFill>
              <a:srgbClr val="7F7F7F"/>
            </a:solidFill>
          </a:ln>
        </p:spPr>
        <p:txBody>
          <a:bodyPr lIns="0" tIns="0" rIns="0" bIns="0"/>
          <a:lstStyle/>
          <a:p>
            <a:pPr/>
          </a:p>
        </p:txBody>
      </p:sp>
      <p:sp>
        <p:nvSpPr>
          <p:cNvPr id="136" name="Slide Number"/>
          <p:cNvSpPr txBox="1"/>
          <p:nvPr>
            <p:ph type="sldNum" sz="quarter" idx="2"/>
          </p:nvPr>
        </p:nvSpPr>
        <p:spPr>
          <a:xfrm>
            <a:off x="8221550" y="4883986"/>
            <a:ext cx="187812" cy="195551"/>
          </a:xfrm>
          <a:prstGeom prst="rect">
            <a:avLst/>
          </a:prstGeom>
        </p:spPr>
        <p:txBody>
          <a:bodyPr lIns="34275" tIns="34275" rIns="34275" bIns="34275"/>
          <a:lstStyle>
            <a:lvl1pPr>
              <a:defRPr sz="800">
                <a:solidFill>
                  <a:srgbClr val="FFFFFF"/>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
    <p:spTree>
      <p:nvGrpSpPr>
        <p:cNvPr id="1" name=""/>
        <p:cNvGrpSpPr/>
        <p:nvPr/>
      </p:nvGrpSpPr>
      <p:grpSpPr>
        <a:xfrm>
          <a:off x="0" y="0"/>
          <a:ext cx="0" cy="0"/>
          <a:chOff x="0" y="0"/>
          <a:chExt cx="0" cy="0"/>
        </a:xfrm>
      </p:grpSpPr>
      <p:sp>
        <p:nvSpPr>
          <p:cNvPr id="143" name="Google Shape;51;p13"/>
          <p:cNvSpPr/>
          <p:nvPr/>
        </p:nvSpPr>
        <p:spPr>
          <a:xfrm>
            <a:off x="1" y="4800600"/>
            <a:ext cx="9144001" cy="342900"/>
          </a:xfrm>
          <a:prstGeom prst="rect">
            <a:avLst/>
          </a:prstGeom>
          <a:solidFill>
            <a:srgbClr val="BD582C"/>
          </a:solidFill>
          <a:ln w="12700">
            <a:miter lim="400000"/>
          </a:ln>
        </p:spPr>
        <p:txBody>
          <a:bodyPr lIns="0" tIns="0" rIns="0" bIns="0" anchor="ctr"/>
          <a:lstStyle/>
          <a:p>
            <a:pPr/>
          </a:p>
        </p:txBody>
      </p:sp>
      <p:sp>
        <p:nvSpPr>
          <p:cNvPr id="144" name="Google Shape;52;p13"/>
          <p:cNvSpPr/>
          <p:nvPr/>
        </p:nvSpPr>
        <p:spPr>
          <a:xfrm>
            <a:off x="0" y="4750737"/>
            <a:ext cx="9144000" cy="49499"/>
          </a:xfrm>
          <a:prstGeom prst="rect">
            <a:avLst/>
          </a:prstGeom>
          <a:solidFill>
            <a:srgbClr val="E48312"/>
          </a:solidFill>
          <a:ln w="12700">
            <a:miter lim="400000"/>
          </a:ln>
        </p:spPr>
        <p:txBody>
          <a:bodyPr lIns="0" tIns="0" rIns="0" bIns="0" anchor="ctr"/>
          <a:lstStyle/>
          <a:p>
            <a:pPr/>
          </a:p>
        </p:txBody>
      </p:sp>
      <p:sp>
        <p:nvSpPr>
          <p:cNvPr id="145" name="Google Shape;58;p13"/>
          <p:cNvSpPr/>
          <p:nvPr/>
        </p:nvSpPr>
        <p:spPr>
          <a:xfrm>
            <a:off x="895149" y="1303384"/>
            <a:ext cx="7475219" cy="1"/>
          </a:xfrm>
          <a:prstGeom prst="line">
            <a:avLst/>
          </a:prstGeom>
          <a:ln>
            <a:solidFill>
              <a:srgbClr val="7F7F7F"/>
            </a:solidFill>
          </a:ln>
        </p:spPr>
        <p:txBody>
          <a:bodyPr lIns="0" tIns="0" rIns="0" bIns="0"/>
          <a:lstStyle/>
          <a:p>
            <a:pPr/>
          </a:p>
        </p:txBody>
      </p:sp>
      <p:sp>
        <p:nvSpPr>
          <p:cNvPr id="146" name="Title Text"/>
          <p:cNvSpPr txBox="1"/>
          <p:nvPr>
            <p:ph type="title"/>
          </p:nvPr>
        </p:nvSpPr>
        <p:spPr>
          <a:xfrm>
            <a:off x="822960" y="214951"/>
            <a:ext cx="7543801" cy="1088069"/>
          </a:xfrm>
          <a:prstGeom prst="rect">
            <a:avLst/>
          </a:prstGeom>
        </p:spPr>
        <p:txBody>
          <a:bodyPr lIns="34275" tIns="34275" rIns="34275" bIns="34275" anchor="b"/>
          <a:lstStyle>
            <a:lvl1pPr>
              <a:lnSpc>
                <a:spcPct val="85000"/>
              </a:lnSpc>
              <a:defRPr sz="3600">
                <a:solidFill>
                  <a:srgbClr val="3F3F3F"/>
                </a:solidFill>
                <a:latin typeface="Calibri"/>
                <a:ea typeface="Calibri"/>
                <a:cs typeface="Calibri"/>
                <a:sym typeface="Calibri"/>
              </a:defRPr>
            </a:lvl1pPr>
          </a:lstStyle>
          <a:p>
            <a:pPr/>
            <a:r>
              <a:t>Title Text</a:t>
            </a:r>
          </a:p>
        </p:txBody>
      </p:sp>
      <p:sp>
        <p:nvSpPr>
          <p:cNvPr id="147" name="Body Level One…"/>
          <p:cNvSpPr txBox="1"/>
          <p:nvPr>
            <p:ph type="body" sz="half" idx="1"/>
          </p:nvPr>
        </p:nvSpPr>
        <p:spPr>
          <a:xfrm>
            <a:off x="822958" y="1384300"/>
            <a:ext cx="3703322" cy="3017521"/>
          </a:xfrm>
          <a:prstGeom prst="rect">
            <a:avLst/>
          </a:prstGeom>
        </p:spPr>
        <p:txBody>
          <a:bodyPr lIns="0" tIns="0" rIns="0" bIns="0"/>
          <a:lstStyle>
            <a:lvl1pPr indent="-317500">
              <a:lnSpc>
                <a:spcPct val="90000"/>
              </a:lnSpc>
              <a:spcBef>
                <a:spcPts val="900"/>
              </a:spcBef>
              <a:buClr>
                <a:srgbClr val="E48312"/>
              </a:buClr>
              <a:buSzPts val="1500"/>
              <a:buFont typeface="Trebuchet MS"/>
              <a:buChar char=" "/>
              <a:defRPr sz="1500">
                <a:solidFill>
                  <a:srgbClr val="3F3F3F"/>
                </a:solidFill>
                <a:latin typeface="Calibri"/>
                <a:ea typeface="Calibri"/>
                <a:cs typeface="Calibri"/>
                <a:sym typeface="Calibri"/>
              </a:defRPr>
            </a:lvl1pPr>
            <a:lvl2pPr marL="937078" indent="-340178">
              <a:lnSpc>
                <a:spcPct val="90000"/>
              </a:lnSpc>
              <a:spcBef>
                <a:spcPts val="900"/>
              </a:spcBef>
              <a:buClr>
                <a:srgbClr val="E48312"/>
              </a:buClr>
              <a:buSzPts val="1500"/>
              <a:buFont typeface="Trebuchet MS"/>
              <a:buChar char="◦"/>
              <a:defRPr sz="1500">
                <a:solidFill>
                  <a:srgbClr val="3F3F3F"/>
                </a:solidFill>
                <a:latin typeface="Calibri"/>
                <a:ea typeface="Calibri"/>
                <a:cs typeface="Calibri"/>
                <a:sym typeface="Calibri"/>
              </a:defRPr>
            </a:lvl2pPr>
            <a:lvl3pPr marL="1487054" indent="-432954">
              <a:lnSpc>
                <a:spcPct val="90000"/>
              </a:lnSpc>
              <a:spcBef>
                <a:spcPts val="900"/>
              </a:spcBef>
              <a:buClr>
                <a:srgbClr val="E48312"/>
              </a:buClr>
              <a:buSzPts val="1500"/>
              <a:buFont typeface="Trebuchet MS"/>
              <a:buChar char="◦"/>
              <a:defRPr sz="1500">
                <a:solidFill>
                  <a:srgbClr val="3F3F3F"/>
                </a:solidFill>
                <a:latin typeface="Calibri"/>
                <a:ea typeface="Calibri"/>
                <a:cs typeface="Calibri"/>
                <a:sym typeface="Calibri"/>
              </a:defRPr>
            </a:lvl3pPr>
            <a:lvl4pPr marL="1944254" indent="-432954">
              <a:lnSpc>
                <a:spcPct val="90000"/>
              </a:lnSpc>
              <a:spcBef>
                <a:spcPts val="900"/>
              </a:spcBef>
              <a:buClr>
                <a:srgbClr val="E48312"/>
              </a:buClr>
              <a:buSzPts val="1500"/>
              <a:buFont typeface="Trebuchet MS"/>
              <a:buChar char="◦"/>
              <a:defRPr sz="1500">
                <a:solidFill>
                  <a:srgbClr val="3F3F3F"/>
                </a:solidFill>
                <a:latin typeface="Calibri"/>
                <a:ea typeface="Calibri"/>
                <a:cs typeface="Calibri"/>
                <a:sym typeface="Calibri"/>
              </a:defRPr>
            </a:lvl4pPr>
            <a:lvl5pPr marL="2401454" indent="-432954">
              <a:lnSpc>
                <a:spcPct val="90000"/>
              </a:lnSpc>
              <a:spcBef>
                <a:spcPts val="900"/>
              </a:spcBef>
              <a:buClr>
                <a:srgbClr val="E48312"/>
              </a:buClr>
              <a:buSzPts val="1500"/>
              <a:buFont typeface="Trebuchet MS"/>
              <a:buChar char="◦"/>
              <a:defRPr sz="1500">
                <a:solidFill>
                  <a:srgbClr val="3F3F3F"/>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48" name="Google Shape;86;p17"/>
          <p:cNvSpPr txBox="1"/>
          <p:nvPr>
            <p:ph type="body" sz="half" idx="21"/>
          </p:nvPr>
        </p:nvSpPr>
        <p:spPr>
          <a:xfrm>
            <a:off x="4663440" y="1384300"/>
            <a:ext cx="3703321" cy="3017522"/>
          </a:xfrm>
          <a:prstGeom prst="rect">
            <a:avLst/>
          </a:prstGeom>
        </p:spPr>
        <p:txBody>
          <a:bodyPr lIns="0" tIns="0" rIns="0" bIns="0"/>
          <a:lstStyle/>
          <a:p>
            <a:pPr indent="-317500">
              <a:lnSpc>
                <a:spcPct val="90000"/>
              </a:lnSpc>
              <a:spcBef>
                <a:spcPts val="900"/>
              </a:spcBef>
              <a:buClr>
                <a:srgbClr val="E48312"/>
              </a:buClr>
              <a:buSzPts val="1500"/>
              <a:buFont typeface="Trebuchet MS"/>
              <a:buChar char=" "/>
              <a:defRPr sz="1500">
                <a:solidFill>
                  <a:srgbClr val="3F3F3F"/>
                </a:solidFill>
                <a:latin typeface="Calibri"/>
                <a:ea typeface="Calibri"/>
                <a:cs typeface="Calibri"/>
                <a:sym typeface="Calibri"/>
              </a:defRPr>
            </a:pPr>
          </a:p>
        </p:txBody>
      </p:sp>
      <p:sp>
        <p:nvSpPr>
          <p:cNvPr id="149" name="Slide Number"/>
          <p:cNvSpPr txBox="1"/>
          <p:nvPr>
            <p:ph type="sldNum" sz="quarter" idx="2"/>
          </p:nvPr>
        </p:nvSpPr>
        <p:spPr>
          <a:xfrm>
            <a:off x="8221550" y="4883986"/>
            <a:ext cx="187812" cy="195551"/>
          </a:xfrm>
          <a:prstGeom prst="rect">
            <a:avLst/>
          </a:prstGeom>
        </p:spPr>
        <p:txBody>
          <a:bodyPr lIns="34275" tIns="34275" rIns="34275" bIns="34275"/>
          <a:lstStyle>
            <a:lvl1pPr>
              <a:defRPr sz="800">
                <a:solidFill>
                  <a:srgbClr val="FFFFFF"/>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_WITH_TEXT">
    <p:spTree>
      <p:nvGrpSpPr>
        <p:cNvPr id="1" name=""/>
        <p:cNvGrpSpPr/>
        <p:nvPr/>
      </p:nvGrpSpPr>
      <p:grpSpPr>
        <a:xfrm>
          <a:off x="0" y="0"/>
          <a:ext cx="0" cy="0"/>
          <a:chOff x="0" y="0"/>
          <a:chExt cx="0" cy="0"/>
        </a:xfrm>
      </p:grpSpPr>
      <p:sp>
        <p:nvSpPr>
          <p:cNvPr id="156" name="Google Shape;51;p13"/>
          <p:cNvSpPr/>
          <p:nvPr/>
        </p:nvSpPr>
        <p:spPr>
          <a:xfrm>
            <a:off x="1" y="4800600"/>
            <a:ext cx="9144001" cy="342900"/>
          </a:xfrm>
          <a:prstGeom prst="rect">
            <a:avLst/>
          </a:prstGeom>
          <a:solidFill>
            <a:srgbClr val="BD582C"/>
          </a:solidFill>
          <a:ln w="12700">
            <a:miter lim="400000"/>
          </a:ln>
        </p:spPr>
        <p:txBody>
          <a:bodyPr lIns="0" tIns="0" rIns="0" bIns="0" anchor="ctr"/>
          <a:lstStyle/>
          <a:p>
            <a:pPr/>
          </a:p>
        </p:txBody>
      </p:sp>
      <p:sp>
        <p:nvSpPr>
          <p:cNvPr id="157" name="Google Shape;52;p13"/>
          <p:cNvSpPr/>
          <p:nvPr/>
        </p:nvSpPr>
        <p:spPr>
          <a:xfrm>
            <a:off x="0" y="4750737"/>
            <a:ext cx="9144000" cy="49499"/>
          </a:xfrm>
          <a:prstGeom prst="rect">
            <a:avLst/>
          </a:prstGeom>
          <a:solidFill>
            <a:srgbClr val="E48312"/>
          </a:solidFill>
          <a:ln w="12700">
            <a:miter lim="400000"/>
          </a:ln>
        </p:spPr>
        <p:txBody>
          <a:bodyPr lIns="0" tIns="0" rIns="0" bIns="0" anchor="ctr"/>
          <a:lstStyle/>
          <a:p>
            <a:pPr/>
          </a:p>
        </p:txBody>
      </p:sp>
      <p:sp>
        <p:nvSpPr>
          <p:cNvPr id="158" name="Google Shape;58;p13"/>
          <p:cNvSpPr/>
          <p:nvPr/>
        </p:nvSpPr>
        <p:spPr>
          <a:xfrm>
            <a:off x="895149" y="1303384"/>
            <a:ext cx="7475219" cy="1"/>
          </a:xfrm>
          <a:prstGeom prst="line">
            <a:avLst/>
          </a:prstGeom>
          <a:ln>
            <a:solidFill>
              <a:srgbClr val="7F7F7F"/>
            </a:solidFill>
          </a:ln>
        </p:spPr>
        <p:txBody>
          <a:bodyPr lIns="0" tIns="0" rIns="0" bIns="0"/>
          <a:lstStyle/>
          <a:p>
            <a:pPr/>
          </a:p>
        </p:txBody>
      </p:sp>
      <p:sp>
        <p:nvSpPr>
          <p:cNvPr id="159" name="Title Text"/>
          <p:cNvSpPr txBox="1"/>
          <p:nvPr>
            <p:ph type="title"/>
          </p:nvPr>
        </p:nvSpPr>
        <p:spPr>
          <a:xfrm>
            <a:off x="822960" y="214951"/>
            <a:ext cx="7543801" cy="1088069"/>
          </a:xfrm>
          <a:prstGeom prst="rect">
            <a:avLst/>
          </a:prstGeom>
        </p:spPr>
        <p:txBody>
          <a:bodyPr lIns="34275" tIns="34275" rIns="34275" bIns="34275" anchor="b"/>
          <a:lstStyle>
            <a:lvl1pPr>
              <a:lnSpc>
                <a:spcPct val="85000"/>
              </a:lnSpc>
              <a:defRPr sz="3600">
                <a:solidFill>
                  <a:srgbClr val="3F3F3F"/>
                </a:solidFill>
                <a:latin typeface="Calibri"/>
                <a:ea typeface="Calibri"/>
                <a:cs typeface="Calibri"/>
                <a:sym typeface="Calibri"/>
              </a:defRPr>
            </a:lvl1pPr>
          </a:lstStyle>
          <a:p>
            <a:pPr/>
            <a:r>
              <a:t>Title Text</a:t>
            </a:r>
          </a:p>
        </p:txBody>
      </p:sp>
      <p:sp>
        <p:nvSpPr>
          <p:cNvPr id="160" name="Body Level One…"/>
          <p:cNvSpPr txBox="1"/>
          <p:nvPr>
            <p:ph type="body" sz="quarter" idx="1"/>
          </p:nvPr>
        </p:nvSpPr>
        <p:spPr>
          <a:xfrm>
            <a:off x="822960" y="1384539"/>
            <a:ext cx="3703321" cy="552213"/>
          </a:xfrm>
          <a:prstGeom prst="rect">
            <a:avLst/>
          </a:prstGeom>
        </p:spPr>
        <p:txBody>
          <a:bodyPr lIns="34275" tIns="34275" rIns="34275" bIns="34275" anchor="ctr"/>
          <a:lstStyle>
            <a:lvl1pPr marL="228600" indent="0">
              <a:lnSpc>
                <a:spcPct val="90000"/>
              </a:lnSpc>
              <a:spcBef>
                <a:spcPts val="900"/>
              </a:spcBef>
              <a:buClrTx/>
              <a:buSzTx/>
              <a:buFontTx/>
              <a:buNone/>
              <a:defRPr sz="1500">
                <a:solidFill>
                  <a:srgbClr val="637052"/>
                </a:solidFill>
                <a:latin typeface="Calibri"/>
                <a:ea typeface="Calibri"/>
                <a:cs typeface="Calibri"/>
                <a:sym typeface="Calibri"/>
              </a:defRPr>
            </a:lvl1pPr>
            <a:lvl2pPr marL="228600" indent="457200">
              <a:lnSpc>
                <a:spcPct val="90000"/>
              </a:lnSpc>
              <a:spcBef>
                <a:spcPts val="900"/>
              </a:spcBef>
              <a:buClrTx/>
              <a:buSzTx/>
              <a:buFontTx/>
              <a:buNone/>
              <a:defRPr sz="1500">
                <a:solidFill>
                  <a:srgbClr val="637052"/>
                </a:solidFill>
                <a:latin typeface="Calibri"/>
                <a:ea typeface="Calibri"/>
                <a:cs typeface="Calibri"/>
                <a:sym typeface="Calibri"/>
              </a:defRPr>
            </a:lvl2pPr>
            <a:lvl3pPr marL="228600" indent="914400">
              <a:lnSpc>
                <a:spcPct val="90000"/>
              </a:lnSpc>
              <a:spcBef>
                <a:spcPts val="900"/>
              </a:spcBef>
              <a:buClrTx/>
              <a:buSzTx/>
              <a:buFontTx/>
              <a:buNone/>
              <a:defRPr sz="1500">
                <a:solidFill>
                  <a:srgbClr val="637052"/>
                </a:solidFill>
                <a:latin typeface="Calibri"/>
                <a:ea typeface="Calibri"/>
                <a:cs typeface="Calibri"/>
                <a:sym typeface="Calibri"/>
              </a:defRPr>
            </a:lvl3pPr>
            <a:lvl4pPr marL="228600" indent="1371600">
              <a:lnSpc>
                <a:spcPct val="90000"/>
              </a:lnSpc>
              <a:spcBef>
                <a:spcPts val="900"/>
              </a:spcBef>
              <a:buClrTx/>
              <a:buSzTx/>
              <a:buFontTx/>
              <a:buNone/>
              <a:defRPr sz="1500">
                <a:solidFill>
                  <a:srgbClr val="637052"/>
                </a:solidFill>
                <a:latin typeface="Calibri"/>
                <a:ea typeface="Calibri"/>
                <a:cs typeface="Calibri"/>
                <a:sym typeface="Calibri"/>
              </a:defRPr>
            </a:lvl4pPr>
            <a:lvl5pPr marL="228600" indent="1828800">
              <a:lnSpc>
                <a:spcPct val="90000"/>
              </a:lnSpc>
              <a:spcBef>
                <a:spcPts val="900"/>
              </a:spcBef>
              <a:buClrTx/>
              <a:buSzTx/>
              <a:buFontTx/>
              <a:buNone/>
              <a:defRPr sz="1500">
                <a:solidFill>
                  <a:srgbClr val="637052"/>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61" name="Google Shape;93;p18"/>
          <p:cNvSpPr txBox="1"/>
          <p:nvPr>
            <p:ph type="body" sz="quarter" idx="21"/>
          </p:nvPr>
        </p:nvSpPr>
        <p:spPr>
          <a:xfrm>
            <a:off x="822960" y="1936750"/>
            <a:ext cx="3703321" cy="2533650"/>
          </a:xfrm>
          <a:prstGeom prst="rect">
            <a:avLst/>
          </a:prstGeom>
        </p:spPr>
        <p:txBody>
          <a:bodyPr lIns="0" tIns="0" rIns="0" bIns="0"/>
          <a:lstStyle/>
          <a:p>
            <a:pPr indent="-317500">
              <a:lnSpc>
                <a:spcPct val="90000"/>
              </a:lnSpc>
              <a:spcBef>
                <a:spcPts val="900"/>
              </a:spcBef>
              <a:buClr>
                <a:srgbClr val="E48312"/>
              </a:buClr>
              <a:buSzPts val="1500"/>
              <a:buFont typeface="Trebuchet MS"/>
              <a:buChar char=" "/>
              <a:defRPr sz="1500">
                <a:solidFill>
                  <a:srgbClr val="3F3F3F"/>
                </a:solidFill>
                <a:latin typeface="Calibri"/>
                <a:ea typeface="Calibri"/>
                <a:cs typeface="Calibri"/>
                <a:sym typeface="Calibri"/>
              </a:defRPr>
            </a:pPr>
          </a:p>
        </p:txBody>
      </p:sp>
      <p:sp>
        <p:nvSpPr>
          <p:cNvPr id="162" name="Google Shape;94;p18"/>
          <p:cNvSpPr txBox="1"/>
          <p:nvPr>
            <p:ph type="body" sz="quarter" idx="22"/>
          </p:nvPr>
        </p:nvSpPr>
        <p:spPr>
          <a:xfrm>
            <a:off x="4663440" y="1384539"/>
            <a:ext cx="3703321" cy="552212"/>
          </a:xfrm>
          <a:prstGeom prst="rect">
            <a:avLst/>
          </a:prstGeom>
        </p:spPr>
        <p:txBody>
          <a:bodyPr lIns="34275" tIns="34275" rIns="34275" bIns="34275" anchor="ctr"/>
          <a:lstStyle/>
          <a:p>
            <a:pPr marL="228600" indent="0">
              <a:lnSpc>
                <a:spcPct val="90000"/>
              </a:lnSpc>
              <a:spcBef>
                <a:spcPts val="900"/>
              </a:spcBef>
              <a:buClrTx/>
              <a:buSzTx/>
              <a:buFontTx/>
              <a:buNone/>
              <a:defRPr sz="1500">
                <a:solidFill>
                  <a:srgbClr val="637052"/>
                </a:solidFill>
                <a:latin typeface="Calibri"/>
                <a:ea typeface="Calibri"/>
                <a:cs typeface="Calibri"/>
                <a:sym typeface="Calibri"/>
              </a:defRPr>
            </a:pPr>
          </a:p>
        </p:txBody>
      </p:sp>
      <p:sp>
        <p:nvSpPr>
          <p:cNvPr id="163" name="Google Shape;95;p18"/>
          <p:cNvSpPr txBox="1"/>
          <p:nvPr>
            <p:ph type="body" sz="quarter" idx="23"/>
          </p:nvPr>
        </p:nvSpPr>
        <p:spPr>
          <a:xfrm>
            <a:off x="4663440" y="1936750"/>
            <a:ext cx="3703321" cy="2533650"/>
          </a:xfrm>
          <a:prstGeom prst="rect">
            <a:avLst/>
          </a:prstGeom>
        </p:spPr>
        <p:txBody>
          <a:bodyPr lIns="0" tIns="0" rIns="0" bIns="0"/>
          <a:lstStyle/>
          <a:p>
            <a:pPr indent="-317500">
              <a:lnSpc>
                <a:spcPct val="90000"/>
              </a:lnSpc>
              <a:spcBef>
                <a:spcPts val="900"/>
              </a:spcBef>
              <a:buClr>
                <a:srgbClr val="E48312"/>
              </a:buClr>
              <a:buSzPts val="1500"/>
              <a:buFont typeface="Trebuchet MS"/>
              <a:buChar char=" "/>
              <a:defRPr sz="1500">
                <a:solidFill>
                  <a:srgbClr val="3F3F3F"/>
                </a:solidFill>
                <a:latin typeface="Calibri"/>
                <a:ea typeface="Calibri"/>
                <a:cs typeface="Calibri"/>
                <a:sym typeface="Calibri"/>
              </a:defRPr>
            </a:pPr>
          </a:p>
        </p:txBody>
      </p:sp>
      <p:sp>
        <p:nvSpPr>
          <p:cNvPr id="164" name="Slide Number"/>
          <p:cNvSpPr txBox="1"/>
          <p:nvPr>
            <p:ph type="sldNum" sz="quarter" idx="2"/>
          </p:nvPr>
        </p:nvSpPr>
        <p:spPr>
          <a:xfrm>
            <a:off x="8221550" y="4883986"/>
            <a:ext cx="187812" cy="195551"/>
          </a:xfrm>
          <a:prstGeom prst="rect">
            <a:avLst/>
          </a:prstGeom>
        </p:spPr>
        <p:txBody>
          <a:bodyPr lIns="34275" tIns="34275" rIns="34275" bIns="34275"/>
          <a:lstStyle>
            <a:lvl1pPr>
              <a:defRPr sz="800">
                <a:solidFill>
                  <a:srgbClr val="FFFFFF"/>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171" name="Google Shape;51;p13"/>
          <p:cNvSpPr/>
          <p:nvPr/>
        </p:nvSpPr>
        <p:spPr>
          <a:xfrm>
            <a:off x="1" y="4800600"/>
            <a:ext cx="9144001" cy="342900"/>
          </a:xfrm>
          <a:prstGeom prst="rect">
            <a:avLst/>
          </a:prstGeom>
          <a:solidFill>
            <a:srgbClr val="BD582C"/>
          </a:solidFill>
          <a:ln w="12700">
            <a:miter lim="400000"/>
          </a:ln>
        </p:spPr>
        <p:txBody>
          <a:bodyPr lIns="0" tIns="0" rIns="0" bIns="0" anchor="ctr"/>
          <a:lstStyle/>
          <a:p>
            <a:pPr/>
          </a:p>
        </p:txBody>
      </p:sp>
      <p:sp>
        <p:nvSpPr>
          <p:cNvPr id="172" name="Google Shape;52;p13"/>
          <p:cNvSpPr/>
          <p:nvPr/>
        </p:nvSpPr>
        <p:spPr>
          <a:xfrm>
            <a:off x="0" y="4750737"/>
            <a:ext cx="9144000" cy="49499"/>
          </a:xfrm>
          <a:prstGeom prst="rect">
            <a:avLst/>
          </a:prstGeom>
          <a:solidFill>
            <a:srgbClr val="E48312"/>
          </a:solidFill>
          <a:ln w="12700">
            <a:miter lim="400000"/>
          </a:ln>
        </p:spPr>
        <p:txBody>
          <a:bodyPr lIns="0" tIns="0" rIns="0" bIns="0" anchor="ctr"/>
          <a:lstStyle/>
          <a:p>
            <a:pPr/>
          </a:p>
        </p:txBody>
      </p:sp>
      <p:sp>
        <p:nvSpPr>
          <p:cNvPr id="173" name="Google Shape;58;p13"/>
          <p:cNvSpPr/>
          <p:nvPr/>
        </p:nvSpPr>
        <p:spPr>
          <a:xfrm>
            <a:off x="895149" y="1303384"/>
            <a:ext cx="7475219" cy="1"/>
          </a:xfrm>
          <a:prstGeom prst="line">
            <a:avLst/>
          </a:prstGeom>
          <a:ln>
            <a:solidFill>
              <a:srgbClr val="7F7F7F"/>
            </a:solidFill>
          </a:ln>
        </p:spPr>
        <p:txBody>
          <a:bodyPr lIns="0" tIns="0" rIns="0" bIns="0"/>
          <a:lstStyle/>
          <a:p>
            <a:pPr/>
          </a:p>
        </p:txBody>
      </p:sp>
      <p:sp>
        <p:nvSpPr>
          <p:cNvPr id="174" name="Title Text"/>
          <p:cNvSpPr txBox="1"/>
          <p:nvPr>
            <p:ph type="title"/>
          </p:nvPr>
        </p:nvSpPr>
        <p:spPr>
          <a:xfrm>
            <a:off x="822960" y="214951"/>
            <a:ext cx="7543801" cy="1088069"/>
          </a:xfrm>
          <a:prstGeom prst="rect">
            <a:avLst/>
          </a:prstGeom>
        </p:spPr>
        <p:txBody>
          <a:bodyPr lIns="34275" tIns="34275" rIns="34275" bIns="34275" anchor="b"/>
          <a:lstStyle>
            <a:lvl1pPr>
              <a:lnSpc>
                <a:spcPct val="85000"/>
              </a:lnSpc>
              <a:defRPr sz="3600">
                <a:solidFill>
                  <a:srgbClr val="3F3F3F"/>
                </a:solidFill>
                <a:latin typeface="Calibri"/>
                <a:ea typeface="Calibri"/>
                <a:cs typeface="Calibri"/>
                <a:sym typeface="Calibri"/>
              </a:defRPr>
            </a:lvl1pPr>
          </a:lstStyle>
          <a:p>
            <a:pPr/>
            <a:r>
              <a:t>Title Text</a:t>
            </a:r>
          </a:p>
        </p:txBody>
      </p:sp>
      <p:sp>
        <p:nvSpPr>
          <p:cNvPr id="175" name="Slide Number"/>
          <p:cNvSpPr txBox="1"/>
          <p:nvPr>
            <p:ph type="sldNum" sz="quarter" idx="2"/>
          </p:nvPr>
        </p:nvSpPr>
        <p:spPr>
          <a:xfrm>
            <a:off x="8221550" y="4883986"/>
            <a:ext cx="187812" cy="195551"/>
          </a:xfrm>
          <a:prstGeom prst="rect">
            <a:avLst/>
          </a:prstGeom>
        </p:spPr>
        <p:txBody>
          <a:bodyPr lIns="34275" tIns="34275" rIns="34275" bIns="34275"/>
          <a:lstStyle>
            <a:lvl1pPr>
              <a:defRPr sz="800">
                <a:solidFill>
                  <a:srgbClr val="FFFFFF"/>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82" name="Google Shape;105;p20"/>
          <p:cNvSpPr/>
          <p:nvPr/>
        </p:nvSpPr>
        <p:spPr>
          <a:xfrm>
            <a:off x="2381" y="4800600"/>
            <a:ext cx="9141618" cy="342900"/>
          </a:xfrm>
          <a:prstGeom prst="rect">
            <a:avLst/>
          </a:prstGeom>
          <a:solidFill>
            <a:srgbClr val="BD582C"/>
          </a:solidFill>
          <a:ln w="12700">
            <a:miter lim="400000"/>
          </a:ln>
        </p:spPr>
        <p:txBody>
          <a:bodyPr lIns="0" tIns="0" rIns="0" bIns="0" anchor="ctr"/>
          <a:lstStyle/>
          <a:p>
            <a:pPr/>
          </a:p>
        </p:txBody>
      </p:sp>
      <p:sp>
        <p:nvSpPr>
          <p:cNvPr id="183" name="Google Shape;106;p20"/>
          <p:cNvSpPr/>
          <p:nvPr/>
        </p:nvSpPr>
        <p:spPr>
          <a:xfrm>
            <a:off x="11" y="4750737"/>
            <a:ext cx="9141618" cy="48007"/>
          </a:xfrm>
          <a:prstGeom prst="rect">
            <a:avLst/>
          </a:prstGeom>
          <a:solidFill>
            <a:srgbClr val="E48312"/>
          </a:solidFill>
          <a:ln w="12700">
            <a:miter lim="400000"/>
          </a:ln>
        </p:spPr>
        <p:txBody>
          <a:bodyPr lIns="0" tIns="0" rIns="0" bIns="0" anchor="ctr"/>
          <a:lstStyle/>
          <a:p>
            <a:pPr/>
          </a:p>
        </p:txBody>
      </p:sp>
      <p:sp>
        <p:nvSpPr>
          <p:cNvPr id="184" name="Slide Number"/>
          <p:cNvSpPr txBox="1"/>
          <p:nvPr>
            <p:ph type="sldNum" sz="quarter" idx="2"/>
          </p:nvPr>
        </p:nvSpPr>
        <p:spPr>
          <a:xfrm>
            <a:off x="8221550" y="4883986"/>
            <a:ext cx="187812" cy="195551"/>
          </a:xfrm>
          <a:prstGeom prst="rect">
            <a:avLst/>
          </a:prstGeom>
        </p:spPr>
        <p:txBody>
          <a:bodyPr lIns="34275" tIns="34275" rIns="34275" bIns="34275"/>
          <a:lstStyle>
            <a:lvl1pPr>
              <a:defRPr sz="800">
                <a:solidFill>
                  <a:srgbClr val="FFFFFF"/>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_WITH_CAPTION_TEXT">
    <p:spTree>
      <p:nvGrpSpPr>
        <p:cNvPr id="1" name=""/>
        <p:cNvGrpSpPr/>
        <p:nvPr/>
      </p:nvGrpSpPr>
      <p:grpSpPr>
        <a:xfrm>
          <a:off x="0" y="0"/>
          <a:ext cx="0" cy="0"/>
          <a:chOff x="0" y="0"/>
          <a:chExt cx="0" cy="0"/>
        </a:xfrm>
      </p:grpSpPr>
      <p:sp>
        <p:nvSpPr>
          <p:cNvPr id="191" name="Google Shape;111;p21"/>
          <p:cNvSpPr/>
          <p:nvPr/>
        </p:nvSpPr>
        <p:spPr>
          <a:xfrm>
            <a:off x="11" y="0"/>
            <a:ext cx="3038095" cy="5143500"/>
          </a:xfrm>
          <a:prstGeom prst="rect">
            <a:avLst/>
          </a:prstGeom>
          <a:solidFill>
            <a:srgbClr val="BD582C"/>
          </a:solidFill>
          <a:ln w="12700">
            <a:miter lim="400000"/>
          </a:ln>
        </p:spPr>
        <p:txBody>
          <a:bodyPr lIns="0" tIns="0" rIns="0" bIns="0" anchor="ctr"/>
          <a:lstStyle/>
          <a:p>
            <a:pPr/>
          </a:p>
        </p:txBody>
      </p:sp>
      <p:sp>
        <p:nvSpPr>
          <p:cNvPr id="192" name="Google Shape;112;p21"/>
          <p:cNvSpPr/>
          <p:nvPr/>
        </p:nvSpPr>
        <p:spPr>
          <a:xfrm>
            <a:off x="3030053" y="0"/>
            <a:ext cx="48007" cy="5143500"/>
          </a:xfrm>
          <a:prstGeom prst="rect">
            <a:avLst/>
          </a:prstGeom>
          <a:solidFill>
            <a:srgbClr val="E48312"/>
          </a:solidFill>
          <a:ln w="12700">
            <a:miter lim="400000"/>
          </a:ln>
        </p:spPr>
        <p:txBody>
          <a:bodyPr lIns="0" tIns="0" rIns="0" bIns="0" anchor="ctr"/>
          <a:lstStyle/>
          <a:p>
            <a:pPr/>
          </a:p>
        </p:txBody>
      </p:sp>
      <p:sp>
        <p:nvSpPr>
          <p:cNvPr id="193" name="Title Text"/>
          <p:cNvSpPr txBox="1"/>
          <p:nvPr>
            <p:ph type="title"/>
          </p:nvPr>
        </p:nvSpPr>
        <p:spPr>
          <a:xfrm>
            <a:off x="342900" y="445769"/>
            <a:ext cx="2400300" cy="1714501"/>
          </a:xfrm>
          <a:prstGeom prst="rect">
            <a:avLst/>
          </a:prstGeom>
        </p:spPr>
        <p:txBody>
          <a:bodyPr lIns="34275" tIns="34275" rIns="34275" bIns="34275" anchor="b"/>
          <a:lstStyle>
            <a:lvl1pPr>
              <a:lnSpc>
                <a:spcPct val="85000"/>
              </a:lnSpc>
              <a:defRPr sz="2700">
                <a:solidFill>
                  <a:srgbClr val="FFFFFF"/>
                </a:solidFill>
                <a:latin typeface="Calibri"/>
                <a:ea typeface="Calibri"/>
                <a:cs typeface="Calibri"/>
                <a:sym typeface="Calibri"/>
              </a:defRPr>
            </a:lvl1pPr>
          </a:lstStyle>
          <a:p>
            <a:pPr/>
            <a:r>
              <a:t>Title Text</a:t>
            </a:r>
          </a:p>
        </p:txBody>
      </p:sp>
      <p:sp>
        <p:nvSpPr>
          <p:cNvPr id="194" name="Body Level One…"/>
          <p:cNvSpPr txBox="1"/>
          <p:nvPr>
            <p:ph type="body" idx="1"/>
          </p:nvPr>
        </p:nvSpPr>
        <p:spPr>
          <a:xfrm>
            <a:off x="3600450" y="548640"/>
            <a:ext cx="4869180" cy="3943351"/>
          </a:xfrm>
          <a:prstGeom prst="rect">
            <a:avLst/>
          </a:prstGeom>
        </p:spPr>
        <p:txBody>
          <a:bodyPr lIns="0" tIns="0" rIns="0" bIns="0"/>
          <a:lstStyle>
            <a:lvl1pPr indent="-317500">
              <a:lnSpc>
                <a:spcPct val="90000"/>
              </a:lnSpc>
              <a:spcBef>
                <a:spcPts val="900"/>
              </a:spcBef>
              <a:buClr>
                <a:srgbClr val="E48312"/>
              </a:buClr>
              <a:buSzPts val="1500"/>
              <a:buFont typeface="Trebuchet MS"/>
              <a:buChar char=" "/>
              <a:defRPr sz="1500">
                <a:solidFill>
                  <a:srgbClr val="3F3F3F"/>
                </a:solidFill>
                <a:latin typeface="Calibri"/>
                <a:ea typeface="Calibri"/>
                <a:cs typeface="Calibri"/>
                <a:sym typeface="Calibri"/>
              </a:defRPr>
            </a:lvl1pPr>
            <a:lvl2pPr marL="937078" indent="-340178">
              <a:lnSpc>
                <a:spcPct val="90000"/>
              </a:lnSpc>
              <a:spcBef>
                <a:spcPts val="900"/>
              </a:spcBef>
              <a:buClr>
                <a:srgbClr val="E48312"/>
              </a:buClr>
              <a:buSzPts val="1500"/>
              <a:buFont typeface="Trebuchet MS"/>
              <a:buChar char="◦"/>
              <a:defRPr sz="1500">
                <a:solidFill>
                  <a:srgbClr val="3F3F3F"/>
                </a:solidFill>
                <a:latin typeface="Calibri"/>
                <a:ea typeface="Calibri"/>
                <a:cs typeface="Calibri"/>
                <a:sym typeface="Calibri"/>
              </a:defRPr>
            </a:lvl2pPr>
            <a:lvl3pPr marL="1487054" indent="-432954">
              <a:lnSpc>
                <a:spcPct val="90000"/>
              </a:lnSpc>
              <a:spcBef>
                <a:spcPts val="900"/>
              </a:spcBef>
              <a:buClr>
                <a:srgbClr val="E48312"/>
              </a:buClr>
              <a:buSzPts val="1500"/>
              <a:buFont typeface="Trebuchet MS"/>
              <a:buChar char="◦"/>
              <a:defRPr sz="1500">
                <a:solidFill>
                  <a:srgbClr val="3F3F3F"/>
                </a:solidFill>
                <a:latin typeface="Calibri"/>
                <a:ea typeface="Calibri"/>
                <a:cs typeface="Calibri"/>
                <a:sym typeface="Calibri"/>
              </a:defRPr>
            </a:lvl3pPr>
            <a:lvl4pPr marL="1944254" indent="-432954">
              <a:lnSpc>
                <a:spcPct val="90000"/>
              </a:lnSpc>
              <a:spcBef>
                <a:spcPts val="900"/>
              </a:spcBef>
              <a:buClr>
                <a:srgbClr val="E48312"/>
              </a:buClr>
              <a:buSzPts val="1500"/>
              <a:buFont typeface="Trebuchet MS"/>
              <a:buChar char="◦"/>
              <a:defRPr sz="1500">
                <a:solidFill>
                  <a:srgbClr val="3F3F3F"/>
                </a:solidFill>
                <a:latin typeface="Calibri"/>
                <a:ea typeface="Calibri"/>
                <a:cs typeface="Calibri"/>
                <a:sym typeface="Calibri"/>
              </a:defRPr>
            </a:lvl4pPr>
            <a:lvl5pPr marL="2401454" indent="-432954">
              <a:lnSpc>
                <a:spcPct val="90000"/>
              </a:lnSpc>
              <a:spcBef>
                <a:spcPts val="900"/>
              </a:spcBef>
              <a:buClr>
                <a:srgbClr val="E48312"/>
              </a:buClr>
              <a:buSzPts val="1500"/>
              <a:buFont typeface="Trebuchet MS"/>
              <a:buChar char="◦"/>
              <a:defRPr sz="1500">
                <a:solidFill>
                  <a:srgbClr val="3F3F3F"/>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95" name="Google Shape;115;p21"/>
          <p:cNvSpPr txBox="1"/>
          <p:nvPr>
            <p:ph type="body" sz="quarter" idx="21"/>
          </p:nvPr>
        </p:nvSpPr>
        <p:spPr>
          <a:xfrm>
            <a:off x="342900" y="2194560"/>
            <a:ext cx="2400300" cy="2534344"/>
          </a:xfrm>
          <a:prstGeom prst="rect">
            <a:avLst/>
          </a:prstGeom>
        </p:spPr>
        <p:txBody>
          <a:bodyPr lIns="34275" tIns="34275" rIns="34275" bIns="34275"/>
          <a:lstStyle/>
          <a:p>
            <a:pPr marL="228600" indent="0">
              <a:lnSpc>
                <a:spcPct val="90000"/>
              </a:lnSpc>
              <a:spcBef>
                <a:spcPts val="900"/>
              </a:spcBef>
              <a:buClrTx/>
              <a:buSzTx/>
              <a:buFontTx/>
              <a:buNone/>
              <a:defRPr sz="1100">
                <a:solidFill>
                  <a:srgbClr val="FFFFFF"/>
                </a:solidFill>
                <a:latin typeface="Calibri"/>
                <a:ea typeface="Calibri"/>
                <a:cs typeface="Calibri"/>
                <a:sym typeface="Calibri"/>
              </a:defRPr>
            </a:pPr>
          </a:p>
        </p:txBody>
      </p:sp>
      <p:sp>
        <p:nvSpPr>
          <p:cNvPr id="196" name="Slide Number"/>
          <p:cNvSpPr txBox="1"/>
          <p:nvPr>
            <p:ph type="sldNum" sz="quarter" idx="2"/>
          </p:nvPr>
        </p:nvSpPr>
        <p:spPr>
          <a:xfrm>
            <a:off x="8221550" y="4883986"/>
            <a:ext cx="187812" cy="195551"/>
          </a:xfrm>
          <a:prstGeom prst="rect">
            <a:avLst/>
          </a:prstGeom>
        </p:spPr>
        <p:txBody>
          <a:bodyPr lIns="34275" tIns="34275" rIns="34275" bIns="34275"/>
          <a:lstStyle>
            <a:lvl1pPr>
              <a:defRPr sz="800">
                <a:solidFill>
                  <a:srgbClr val="637052"/>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20" name="Title Text"/>
          <p:cNvSpPr txBox="1"/>
          <p:nvPr>
            <p:ph type="title"/>
          </p:nvPr>
        </p:nvSpPr>
        <p:spPr>
          <a:xfrm>
            <a:off x="311699" y="2150849"/>
            <a:ext cx="8520602" cy="841801"/>
          </a:xfrm>
          <a:prstGeom prst="rect">
            <a:avLst/>
          </a:prstGeom>
        </p:spPr>
        <p:txBody>
          <a:bodyPr anchor="ctr"/>
          <a:lstStyle>
            <a:lvl1pPr algn="ctr">
              <a:defRPr sz="3600"/>
            </a:lvl1p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_WITH_CAPTION_TEXT">
    <p:spTree>
      <p:nvGrpSpPr>
        <p:cNvPr id="1" name=""/>
        <p:cNvGrpSpPr/>
        <p:nvPr/>
      </p:nvGrpSpPr>
      <p:grpSpPr>
        <a:xfrm>
          <a:off x="0" y="0"/>
          <a:ext cx="0" cy="0"/>
          <a:chOff x="0" y="0"/>
          <a:chExt cx="0" cy="0"/>
        </a:xfrm>
      </p:grpSpPr>
      <p:sp>
        <p:nvSpPr>
          <p:cNvPr id="203" name="Google Shape;120;p22"/>
          <p:cNvSpPr/>
          <p:nvPr/>
        </p:nvSpPr>
        <p:spPr>
          <a:xfrm>
            <a:off x="0" y="3714750"/>
            <a:ext cx="9141618" cy="1428750"/>
          </a:xfrm>
          <a:prstGeom prst="rect">
            <a:avLst/>
          </a:prstGeom>
          <a:solidFill>
            <a:srgbClr val="BD582C"/>
          </a:solidFill>
          <a:ln w="12700">
            <a:miter lim="400000"/>
          </a:ln>
        </p:spPr>
        <p:txBody>
          <a:bodyPr lIns="0" tIns="0" rIns="0" bIns="0" anchor="ctr"/>
          <a:lstStyle/>
          <a:p>
            <a:pPr/>
          </a:p>
        </p:txBody>
      </p:sp>
      <p:sp>
        <p:nvSpPr>
          <p:cNvPr id="204" name="Google Shape;121;p22"/>
          <p:cNvSpPr/>
          <p:nvPr/>
        </p:nvSpPr>
        <p:spPr>
          <a:xfrm>
            <a:off x="11" y="3686307"/>
            <a:ext cx="9141618" cy="48007"/>
          </a:xfrm>
          <a:prstGeom prst="rect">
            <a:avLst/>
          </a:prstGeom>
          <a:solidFill>
            <a:srgbClr val="E48312"/>
          </a:solidFill>
          <a:ln w="12700">
            <a:miter lim="400000"/>
          </a:ln>
        </p:spPr>
        <p:txBody>
          <a:bodyPr lIns="0" tIns="0" rIns="0" bIns="0" anchor="ctr"/>
          <a:lstStyle/>
          <a:p>
            <a:pPr/>
          </a:p>
        </p:txBody>
      </p:sp>
      <p:sp>
        <p:nvSpPr>
          <p:cNvPr id="205" name="Title Text"/>
          <p:cNvSpPr txBox="1"/>
          <p:nvPr>
            <p:ph type="title"/>
          </p:nvPr>
        </p:nvSpPr>
        <p:spPr>
          <a:xfrm>
            <a:off x="822960" y="3806190"/>
            <a:ext cx="7584948" cy="617221"/>
          </a:xfrm>
          <a:prstGeom prst="rect">
            <a:avLst/>
          </a:prstGeom>
        </p:spPr>
        <p:txBody>
          <a:bodyPr lIns="0" tIns="0" rIns="0" bIns="0" anchor="b"/>
          <a:lstStyle>
            <a:lvl1pPr>
              <a:lnSpc>
                <a:spcPct val="85000"/>
              </a:lnSpc>
              <a:defRPr sz="2700">
                <a:solidFill>
                  <a:srgbClr val="FFFFFF"/>
                </a:solidFill>
                <a:latin typeface="Calibri"/>
                <a:ea typeface="Calibri"/>
                <a:cs typeface="Calibri"/>
                <a:sym typeface="Calibri"/>
              </a:defRPr>
            </a:lvl1pPr>
          </a:lstStyle>
          <a:p>
            <a:pPr/>
            <a:r>
              <a:t>Title Text</a:t>
            </a:r>
          </a:p>
        </p:txBody>
      </p:sp>
      <p:sp>
        <p:nvSpPr>
          <p:cNvPr id="206" name="Google Shape;123;p22"/>
          <p:cNvSpPr/>
          <p:nvPr>
            <p:ph type="pic" idx="21"/>
          </p:nvPr>
        </p:nvSpPr>
        <p:spPr>
          <a:xfrm>
            <a:off x="11" y="0"/>
            <a:ext cx="9143989" cy="3686308"/>
          </a:xfrm>
          <a:prstGeom prst="rect">
            <a:avLst/>
          </a:prstGeom>
        </p:spPr>
        <p:txBody>
          <a:bodyPr lIns="91439" tIns="45719" rIns="91439" bIns="45719">
            <a:noAutofit/>
          </a:bodyPr>
          <a:lstStyle/>
          <a:p>
            <a:pPr/>
          </a:p>
        </p:txBody>
      </p:sp>
      <p:sp>
        <p:nvSpPr>
          <p:cNvPr id="207" name="Body Level One…"/>
          <p:cNvSpPr txBox="1"/>
          <p:nvPr>
            <p:ph type="body" sz="quarter" idx="1"/>
          </p:nvPr>
        </p:nvSpPr>
        <p:spPr>
          <a:xfrm>
            <a:off x="822960" y="4430267"/>
            <a:ext cx="7584948" cy="445771"/>
          </a:xfrm>
          <a:prstGeom prst="rect">
            <a:avLst/>
          </a:prstGeom>
        </p:spPr>
        <p:txBody>
          <a:bodyPr lIns="0" tIns="0" rIns="0" bIns="0"/>
          <a:lstStyle>
            <a:lvl1pPr marL="228600" indent="0">
              <a:lnSpc>
                <a:spcPct val="90000"/>
              </a:lnSpc>
              <a:buClrTx/>
              <a:buSzTx/>
              <a:buFontTx/>
              <a:buNone/>
              <a:defRPr sz="1100">
                <a:solidFill>
                  <a:srgbClr val="FFFFFF"/>
                </a:solidFill>
                <a:latin typeface="Calibri"/>
                <a:ea typeface="Calibri"/>
                <a:cs typeface="Calibri"/>
                <a:sym typeface="Calibri"/>
              </a:defRPr>
            </a:lvl1pPr>
            <a:lvl2pPr marL="228600" indent="457200">
              <a:lnSpc>
                <a:spcPct val="90000"/>
              </a:lnSpc>
              <a:buClrTx/>
              <a:buSzTx/>
              <a:buFontTx/>
              <a:buNone/>
              <a:defRPr sz="1100">
                <a:solidFill>
                  <a:srgbClr val="FFFFFF"/>
                </a:solidFill>
                <a:latin typeface="Calibri"/>
                <a:ea typeface="Calibri"/>
                <a:cs typeface="Calibri"/>
                <a:sym typeface="Calibri"/>
              </a:defRPr>
            </a:lvl2pPr>
            <a:lvl3pPr marL="228600" indent="914400">
              <a:lnSpc>
                <a:spcPct val="90000"/>
              </a:lnSpc>
              <a:buClrTx/>
              <a:buSzTx/>
              <a:buFontTx/>
              <a:buNone/>
              <a:defRPr sz="1100">
                <a:solidFill>
                  <a:srgbClr val="FFFFFF"/>
                </a:solidFill>
                <a:latin typeface="Calibri"/>
                <a:ea typeface="Calibri"/>
                <a:cs typeface="Calibri"/>
                <a:sym typeface="Calibri"/>
              </a:defRPr>
            </a:lvl3pPr>
            <a:lvl4pPr marL="228600" indent="1371600">
              <a:lnSpc>
                <a:spcPct val="90000"/>
              </a:lnSpc>
              <a:buClrTx/>
              <a:buSzTx/>
              <a:buFontTx/>
              <a:buNone/>
              <a:defRPr sz="1100">
                <a:solidFill>
                  <a:srgbClr val="FFFFFF"/>
                </a:solidFill>
                <a:latin typeface="Calibri"/>
                <a:ea typeface="Calibri"/>
                <a:cs typeface="Calibri"/>
                <a:sym typeface="Calibri"/>
              </a:defRPr>
            </a:lvl4pPr>
            <a:lvl5pPr marL="228600" indent="1828800">
              <a:lnSpc>
                <a:spcPct val="90000"/>
              </a:lnSpc>
              <a:buClrTx/>
              <a:buSzTx/>
              <a:buFontTx/>
              <a:buNone/>
              <a:defRPr sz="1100">
                <a:solidFill>
                  <a:srgbClr val="FFFFFF"/>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08" name="Slide Number"/>
          <p:cNvSpPr txBox="1"/>
          <p:nvPr>
            <p:ph type="sldNum" sz="quarter" idx="2"/>
          </p:nvPr>
        </p:nvSpPr>
        <p:spPr>
          <a:xfrm>
            <a:off x="8221550" y="4883986"/>
            <a:ext cx="187812" cy="195551"/>
          </a:xfrm>
          <a:prstGeom prst="rect">
            <a:avLst/>
          </a:prstGeom>
        </p:spPr>
        <p:txBody>
          <a:bodyPr lIns="34275" tIns="34275" rIns="34275" bIns="34275"/>
          <a:lstStyle>
            <a:lvl1pPr>
              <a:defRPr sz="800">
                <a:solidFill>
                  <a:srgbClr val="FFFFFF"/>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EXT">
    <p:spTree>
      <p:nvGrpSpPr>
        <p:cNvPr id="1" name=""/>
        <p:cNvGrpSpPr/>
        <p:nvPr/>
      </p:nvGrpSpPr>
      <p:grpSpPr>
        <a:xfrm>
          <a:off x="0" y="0"/>
          <a:ext cx="0" cy="0"/>
          <a:chOff x="0" y="0"/>
          <a:chExt cx="0" cy="0"/>
        </a:xfrm>
      </p:grpSpPr>
      <p:sp>
        <p:nvSpPr>
          <p:cNvPr id="215" name="Google Shape;51;p13"/>
          <p:cNvSpPr/>
          <p:nvPr/>
        </p:nvSpPr>
        <p:spPr>
          <a:xfrm>
            <a:off x="1" y="4800600"/>
            <a:ext cx="9144001" cy="342900"/>
          </a:xfrm>
          <a:prstGeom prst="rect">
            <a:avLst/>
          </a:prstGeom>
          <a:solidFill>
            <a:srgbClr val="BD582C"/>
          </a:solidFill>
          <a:ln w="12700">
            <a:miter lim="400000"/>
          </a:ln>
        </p:spPr>
        <p:txBody>
          <a:bodyPr lIns="0" tIns="0" rIns="0" bIns="0" anchor="ctr"/>
          <a:lstStyle/>
          <a:p>
            <a:pPr/>
          </a:p>
        </p:txBody>
      </p:sp>
      <p:sp>
        <p:nvSpPr>
          <p:cNvPr id="216" name="Google Shape;52;p13"/>
          <p:cNvSpPr/>
          <p:nvPr/>
        </p:nvSpPr>
        <p:spPr>
          <a:xfrm>
            <a:off x="0" y="4750737"/>
            <a:ext cx="9144000" cy="49499"/>
          </a:xfrm>
          <a:prstGeom prst="rect">
            <a:avLst/>
          </a:prstGeom>
          <a:solidFill>
            <a:srgbClr val="E48312"/>
          </a:solidFill>
          <a:ln w="12700">
            <a:miter lim="400000"/>
          </a:ln>
        </p:spPr>
        <p:txBody>
          <a:bodyPr lIns="0" tIns="0" rIns="0" bIns="0" anchor="ctr"/>
          <a:lstStyle/>
          <a:p>
            <a:pPr/>
          </a:p>
        </p:txBody>
      </p:sp>
      <p:sp>
        <p:nvSpPr>
          <p:cNvPr id="217" name="Google Shape;58;p13"/>
          <p:cNvSpPr/>
          <p:nvPr/>
        </p:nvSpPr>
        <p:spPr>
          <a:xfrm>
            <a:off x="895149" y="1303384"/>
            <a:ext cx="7475219" cy="1"/>
          </a:xfrm>
          <a:prstGeom prst="line">
            <a:avLst/>
          </a:prstGeom>
          <a:ln>
            <a:solidFill>
              <a:srgbClr val="7F7F7F"/>
            </a:solidFill>
          </a:ln>
        </p:spPr>
        <p:txBody>
          <a:bodyPr lIns="0" tIns="0" rIns="0" bIns="0"/>
          <a:lstStyle/>
          <a:p>
            <a:pPr/>
          </a:p>
        </p:txBody>
      </p:sp>
      <p:sp>
        <p:nvSpPr>
          <p:cNvPr id="218" name="Title Text"/>
          <p:cNvSpPr txBox="1"/>
          <p:nvPr>
            <p:ph type="title"/>
          </p:nvPr>
        </p:nvSpPr>
        <p:spPr>
          <a:xfrm>
            <a:off x="822960" y="214951"/>
            <a:ext cx="7543801" cy="1088069"/>
          </a:xfrm>
          <a:prstGeom prst="rect">
            <a:avLst/>
          </a:prstGeom>
        </p:spPr>
        <p:txBody>
          <a:bodyPr lIns="34275" tIns="34275" rIns="34275" bIns="34275" anchor="b"/>
          <a:lstStyle>
            <a:lvl1pPr>
              <a:lnSpc>
                <a:spcPct val="85000"/>
              </a:lnSpc>
              <a:defRPr sz="3600">
                <a:solidFill>
                  <a:srgbClr val="3F3F3F"/>
                </a:solidFill>
                <a:latin typeface="Calibri"/>
                <a:ea typeface="Calibri"/>
                <a:cs typeface="Calibri"/>
                <a:sym typeface="Calibri"/>
              </a:defRPr>
            </a:lvl1pPr>
          </a:lstStyle>
          <a:p>
            <a:pPr/>
            <a:r>
              <a:t>Title Text</a:t>
            </a:r>
          </a:p>
        </p:txBody>
      </p:sp>
      <p:sp>
        <p:nvSpPr>
          <p:cNvPr id="219" name="Body Level One…"/>
          <p:cNvSpPr txBox="1"/>
          <p:nvPr>
            <p:ph type="body" idx="1"/>
          </p:nvPr>
        </p:nvSpPr>
        <p:spPr>
          <a:xfrm rot="5400000">
            <a:off x="3086100" y="-878839"/>
            <a:ext cx="3017521" cy="7543801"/>
          </a:xfrm>
          <a:prstGeom prst="rect">
            <a:avLst/>
          </a:prstGeom>
        </p:spPr>
        <p:txBody>
          <a:bodyPr lIns="0" tIns="0" rIns="0" bIns="0"/>
          <a:lstStyle>
            <a:lvl1pPr indent="-317500">
              <a:lnSpc>
                <a:spcPct val="90000"/>
              </a:lnSpc>
              <a:spcBef>
                <a:spcPts val="900"/>
              </a:spcBef>
              <a:buClr>
                <a:srgbClr val="E48312"/>
              </a:buClr>
              <a:buSzPts val="1500"/>
              <a:buFont typeface="Trebuchet MS"/>
              <a:buChar char=" "/>
              <a:defRPr sz="1500">
                <a:solidFill>
                  <a:srgbClr val="3F3F3F"/>
                </a:solidFill>
                <a:latin typeface="Calibri"/>
                <a:ea typeface="Calibri"/>
                <a:cs typeface="Calibri"/>
                <a:sym typeface="Calibri"/>
              </a:defRPr>
            </a:lvl1pPr>
            <a:lvl2pPr marL="937078" indent="-340178">
              <a:lnSpc>
                <a:spcPct val="90000"/>
              </a:lnSpc>
              <a:spcBef>
                <a:spcPts val="900"/>
              </a:spcBef>
              <a:buClr>
                <a:srgbClr val="E48312"/>
              </a:buClr>
              <a:buSzPts val="1500"/>
              <a:buFont typeface="Trebuchet MS"/>
              <a:buChar char="◦"/>
              <a:defRPr sz="1500">
                <a:solidFill>
                  <a:srgbClr val="3F3F3F"/>
                </a:solidFill>
                <a:latin typeface="Calibri"/>
                <a:ea typeface="Calibri"/>
                <a:cs typeface="Calibri"/>
                <a:sym typeface="Calibri"/>
              </a:defRPr>
            </a:lvl2pPr>
            <a:lvl3pPr marL="1487054" indent="-432954">
              <a:lnSpc>
                <a:spcPct val="90000"/>
              </a:lnSpc>
              <a:spcBef>
                <a:spcPts val="900"/>
              </a:spcBef>
              <a:buClr>
                <a:srgbClr val="E48312"/>
              </a:buClr>
              <a:buSzPts val="1500"/>
              <a:buFont typeface="Trebuchet MS"/>
              <a:buChar char="◦"/>
              <a:defRPr sz="1500">
                <a:solidFill>
                  <a:srgbClr val="3F3F3F"/>
                </a:solidFill>
                <a:latin typeface="Calibri"/>
                <a:ea typeface="Calibri"/>
                <a:cs typeface="Calibri"/>
                <a:sym typeface="Calibri"/>
              </a:defRPr>
            </a:lvl3pPr>
            <a:lvl4pPr marL="1944254" indent="-432954">
              <a:lnSpc>
                <a:spcPct val="90000"/>
              </a:lnSpc>
              <a:spcBef>
                <a:spcPts val="900"/>
              </a:spcBef>
              <a:buClr>
                <a:srgbClr val="E48312"/>
              </a:buClr>
              <a:buSzPts val="1500"/>
              <a:buFont typeface="Trebuchet MS"/>
              <a:buChar char="◦"/>
              <a:defRPr sz="1500">
                <a:solidFill>
                  <a:srgbClr val="3F3F3F"/>
                </a:solidFill>
                <a:latin typeface="Calibri"/>
                <a:ea typeface="Calibri"/>
                <a:cs typeface="Calibri"/>
                <a:sym typeface="Calibri"/>
              </a:defRPr>
            </a:lvl4pPr>
            <a:lvl5pPr marL="2401454" indent="-432954">
              <a:lnSpc>
                <a:spcPct val="90000"/>
              </a:lnSpc>
              <a:spcBef>
                <a:spcPts val="900"/>
              </a:spcBef>
              <a:buClr>
                <a:srgbClr val="E48312"/>
              </a:buClr>
              <a:buSzPts val="1500"/>
              <a:buFont typeface="Trebuchet MS"/>
              <a:buChar char="◦"/>
              <a:defRPr sz="1500">
                <a:solidFill>
                  <a:srgbClr val="3F3F3F"/>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20" name="Slide Number"/>
          <p:cNvSpPr txBox="1"/>
          <p:nvPr>
            <p:ph type="sldNum" sz="quarter" idx="2"/>
          </p:nvPr>
        </p:nvSpPr>
        <p:spPr>
          <a:xfrm>
            <a:off x="8221550" y="4883986"/>
            <a:ext cx="187812" cy="195551"/>
          </a:xfrm>
          <a:prstGeom prst="rect">
            <a:avLst/>
          </a:prstGeom>
        </p:spPr>
        <p:txBody>
          <a:bodyPr lIns="34275" tIns="34275" rIns="34275" bIns="34275"/>
          <a:lstStyle>
            <a:lvl1pPr>
              <a:defRPr sz="800">
                <a:solidFill>
                  <a:srgbClr val="FFFFFF"/>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ITLE_AND_VERTICAL_TEXT">
    <p:spTree>
      <p:nvGrpSpPr>
        <p:cNvPr id="1" name=""/>
        <p:cNvGrpSpPr/>
        <p:nvPr/>
      </p:nvGrpSpPr>
      <p:grpSpPr>
        <a:xfrm>
          <a:off x="0" y="0"/>
          <a:ext cx="0" cy="0"/>
          <a:chOff x="0" y="0"/>
          <a:chExt cx="0" cy="0"/>
        </a:xfrm>
      </p:grpSpPr>
      <p:sp>
        <p:nvSpPr>
          <p:cNvPr id="227" name="Google Shape;135;p24"/>
          <p:cNvSpPr/>
          <p:nvPr/>
        </p:nvSpPr>
        <p:spPr>
          <a:xfrm>
            <a:off x="2381" y="4800600"/>
            <a:ext cx="9141618" cy="342900"/>
          </a:xfrm>
          <a:prstGeom prst="rect">
            <a:avLst/>
          </a:prstGeom>
          <a:solidFill>
            <a:srgbClr val="BD582C"/>
          </a:solidFill>
          <a:ln w="12700">
            <a:miter lim="400000"/>
          </a:ln>
        </p:spPr>
        <p:txBody>
          <a:bodyPr lIns="0" tIns="0" rIns="0" bIns="0" anchor="ctr"/>
          <a:lstStyle/>
          <a:p>
            <a:pPr/>
          </a:p>
        </p:txBody>
      </p:sp>
      <p:sp>
        <p:nvSpPr>
          <p:cNvPr id="228" name="Google Shape;136;p24"/>
          <p:cNvSpPr/>
          <p:nvPr/>
        </p:nvSpPr>
        <p:spPr>
          <a:xfrm>
            <a:off x="11" y="4750737"/>
            <a:ext cx="9141618" cy="48007"/>
          </a:xfrm>
          <a:prstGeom prst="rect">
            <a:avLst/>
          </a:prstGeom>
          <a:solidFill>
            <a:srgbClr val="E48312"/>
          </a:solidFill>
          <a:ln w="12700">
            <a:miter lim="400000"/>
          </a:ln>
        </p:spPr>
        <p:txBody>
          <a:bodyPr lIns="0" tIns="0" rIns="0" bIns="0" anchor="ctr"/>
          <a:lstStyle/>
          <a:p>
            <a:pPr/>
          </a:p>
        </p:txBody>
      </p:sp>
      <p:sp>
        <p:nvSpPr>
          <p:cNvPr id="229" name="Title Text"/>
          <p:cNvSpPr txBox="1"/>
          <p:nvPr>
            <p:ph type="title"/>
          </p:nvPr>
        </p:nvSpPr>
        <p:spPr>
          <a:xfrm rot="5400000">
            <a:off x="5370479" y="1484278"/>
            <a:ext cx="4318067" cy="1971676"/>
          </a:xfrm>
          <a:prstGeom prst="rect">
            <a:avLst/>
          </a:prstGeom>
        </p:spPr>
        <p:txBody>
          <a:bodyPr lIns="34275" tIns="34275" rIns="34275" bIns="34275" anchor="b"/>
          <a:lstStyle>
            <a:lvl1pPr>
              <a:lnSpc>
                <a:spcPct val="85000"/>
              </a:lnSpc>
              <a:defRPr sz="3600">
                <a:solidFill>
                  <a:srgbClr val="3F3F3F"/>
                </a:solidFill>
                <a:latin typeface="Calibri"/>
                <a:ea typeface="Calibri"/>
                <a:cs typeface="Calibri"/>
                <a:sym typeface="Calibri"/>
              </a:defRPr>
            </a:lvl1pPr>
          </a:lstStyle>
          <a:p>
            <a:pPr/>
            <a:r>
              <a:t>Title Text</a:t>
            </a:r>
          </a:p>
        </p:txBody>
      </p:sp>
      <p:sp>
        <p:nvSpPr>
          <p:cNvPr id="230" name="Body Level One…"/>
          <p:cNvSpPr txBox="1"/>
          <p:nvPr>
            <p:ph type="body" idx="1"/>
          </p:nvPr>
        </p:nvSpPr>
        <p:spPr>
          <a:xfrm rot="5400000">
            <a:off x="1369978" y="-430246"/>
            <a:ext cx="4318069" cy="5800726"/>
          </a:xfrm>
          <a:prstGeom prst="rect">
            <a:avLst/>
          </a:prstGeom>
        </p:spPr>
        <p:txBody>
          <a:bodyPr lIns="0" tIns="0" rIns="0" bIns="0"/>
          <a:lstStyle>
            <a:lvl1pPr indent="-317500">
              <a:lnSpc>
                <a:spcPct val="90000"/>
              </a:lnSpc>
              <a:spcBef>
                <a:spcPts val="900"/>
              </a:spcBef>
              <a:buClr>
                <a:srgbClr val="E48312"/>
              </a:buClr>
              <a:buSzPts val="1500"/>
              <a:buFont typeface="Trebuchet MS"/>
              <a:buChar char=" "/>
              <a:defRPr sz="1500">
                <a:solidFill>
                  <a:srgbClr val="3F3F3F"/>
                </a:solidFill>
                <a:latin typeface="Calibri"/>
                <a:ea typeface="Calibri"/>
                <a:cs typeface="Calibri"/>
                <a:sym typeface="Calibri"/>
              </a:defRPr>
            </a:lvl1pPr>
            <a:lvl2pPr marL="937078" indent="-340178">
              <a:lnSpc>
                <a:spcPct val="90000"/>
              </a:lnSpc>
              <a:spcBef>
                <a:spcPts val="900"/>
              </a:spcBef>
              <a:buClr>
                <a:srgbClr val="E48312"/>
              </a:buClr>
              <a:buSzPts val="1500"/>
              <a:buFont typeface="Trebuchet MS"/>
              <a:buChar char="◦"/>
              <a:defRPr sz="1500">
                <a:solidFill>
                  <a:srgbClr val="3F3F3F"/>
                </a:solidFill>
                <a:latin typeface="Calibri"/>
                <a:ea typeface="Calibri"/>
                <a:cs typeface="Calibri"/>
                <a:sym typeface="Calibri"/>
              </a:defRPr>
            </a:lvl2pPr>
            <a:lvl3pPr marL="1487054" indent="-432954">
              <a:lnSpc>
                <a:spcPct val="90000"/>
              </a:lnSpc>
              <a:spcBef>
                <a:spcPts val="900"/>
              </a:spcBef>
              <a:buClr>
                <a:srgbClr val="E48312"/>
              </a:buClr>
              <a:buSzPts val="1500"/>
              <a:buFont typeface="Trebuchet MS"/>
              <a:buChar char="◦"/>
              <a:defRPr sz="1500">
                <a:solidFill>
                  <a:srgbClr val="3F3F3F"/>
                </a:solidFill>
                <a:latin typeface="Calibri"/>
                <a:ea typeface="Calibri"/>
                <a:cs typeface="Calibri"/>
                <a:sym typeface="Calibri"/>
              </a:defRPr>
            </a:lvl3pPr>
            <a:lvl4pPr marL="1944254" indent="-432954">
              <a:lnSpc>
                <a:spcPct val="90000"/>
              </a:lnSpc>
              <a:spcBef>
                <a:spcPts val="900"/>
              </a:spcBef>
              <a:buClr>
                <a:srgbClr val="E48312"/>
              </a:buClr>
              <a:buSzPts val="1500"/>
              <a:buFont typeface="Trebuchet MS"/>
              <a:buChar char="◦"/>
              <a:defRPr sz="1500">
                <a:solidFill>
                  <a:srgbClr val="3F3F3F"/>
                </a:solidFill>
                <a:latin typeface="Calibri"/>
                <a:ea typeface="Calibri"/>
                <a:cs typeface="Calibri"/>
                <a:sym typeface="Calibri"/>
              </a:defRPr>
            </a:lvl4pPr>
            <a:lvl5pPr marL="2401454" indent="-432954">
              <a:lnSpc>
                <a:spcPct val="90000"/>
              </a:lnSpc>
              <a:spcBef>
                <a:spcPts val="900"/>
              </a:spcBef>
              <a:buClr>
                <a:srgbClr val="E48312"/>
              </a:buClr>
              <a:buSzPts val="1500"/>
              <a:buFont typeface="Trebuchet MS"/>
              <a:buChar char="◦"/>
              <a:defRPr sz="1500">
                <a:solidFill>
                  <a:srgbClr val="3F3F3F"/>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31" name="Slide Number"/>
          <p:cNvSpPr txBox="1"/>
          <p:nvPr>
            <p:ph type="sldNum" sz="quarter" idx="2"/>
          </p:nvPr>
        </p:nvSpPr>
        <p:spPr>
          <a:xfrm>
            <a:off x="8221550" y="4883986"/>
            <a:ext cx="187812" cy="195551"/>
          </a:xfrm>
          <a:prstGeom prst="rect">
            <a:avLst/>
          </a:prstGeom>
        </p:spPr>
        <p:txBody>
          <a:bodyPr lIns="34275" tIns="34275" rIns="34275" bIns="34275"/>
          <a:lstStyle>
            <a:lvl1pPr>
              <a:defRPr sz="800">
                <a:solidFill>
                  <a:srgbClr val="FFFFFF"/>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37" name="Title Text"/>
          <p:cNvSpPr txBox="1"/>
          <p:nvPr>
            <p:ph type="title"/>
          </p:nvPr>
        </p:nvSpPr>
        <p:spPr>
          <a:prstGeom prst="rect">
            <a:avLst/>
          </a:prstGeom>
        </p:spPr>
        <p:txBody>
          <a:bodyPr/>
          <a:lstStyle/>
          <a:p>
            <a:pPr/>
            <a:r>
              <a:t>Title Text</a:t>
            </a:r>
          </a:p>
        </p:txBody>
      </p:sp>
      <p:sp>
        <p:nvSpPr>
          <p:cNvPr id="38" name="Body Level One…"/>
          <p:cNvSpPr txBox="1"/>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39" name="Google Shape;23;p5"/>
          <p:cNvSpPr txBox="1"/>
          <p:nvPr>
            <p:ph type="body" sz="half" idx="21"/>
          </p:nvPr>
        </p:nvSpPr>
        <p:spPr>
          <a:xfrm>
            <a:off x="4832399" y="1152475"/>
            <a:ext cx="3999902" cy="3416400"/>
          </a:xfrm>
          <a:prstGeom prst="rect">
            <a:avLst/>
          </a:prstGeom>
        </p:spPr>
        <p:txBody>
          <a:bodyPr/>
          <a:lstStyle/>
          <a:p>
            <a:pPr indent="-317500">
              <a:buSzPts val="1400"/>
              <a:defRPr sz="1400"/>
            </a:pP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55" name="Title Text"/>
          <p:cNvSpPr txBox="1"/>
          <p:nvPr>
            <p:ph type="title"/>
          </p:nvPr>
        </p:nvSpPr>
        <p:spPr>
          <a:xfrm>
            <a:off x="311699" y="555600"/>
            <a:ext cx="2808001" cy="755700"/>
          </a:xfrm>
          <a:prstGeom prst="rect">
            <a:avLst/>
          </a:prstGeom>
        </p:spPr>
        <p:txBody>
          <a:bodyPr anchor="b"/>
          <a:lstStyle>
            <a:lvl1pPr>
              <a:defRPr sz="2400"/>
            </a:lvl1pPr>
          </a:lstStyle>
          <a:p>
            <a:pPr/>
            <a:r>
              <a:t>Title Text</a:t>
            </a:r>
          </a:p>
        </p:txBody>
      </p:sp>
      <p:sp>
        <p:nvSpPr>
          <p:cNvPr id="56" name="Body Level One…"/>
          <p:cNvSpPr txBox="1"/>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64" name="Title Text"/>
          <p:cNvSpPr txBox="1"/>
          <p:nvPr>
            <p:ph type="title"/>
          </p:nvPr>
        </p:nvSpPr>
        <p:spPr>
          <a:xfrm>
            <a:off x="490250" y="450149"/>
            <a:ext cx="6367801" cy="4090801"/>
          </a:xfrm>
          <a:prstGeom prst="rect">
            <a:avLst/>
          </a:prstGeom>
        </p:spPr>
        <p:txBody>
          <a:bodyPr anchor="ctr"/>
          <a:lstStyle>
            <a:lvl1pPr>
              <a:defRPr sz="4800"/>
            </a:lvl1p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5"/>
            <a:ext cx="4572000" cy="5143501"/>
          </a:xfrm>
          <a:prstGeom prst="rect">
            <a:avLst/>
          </a:prstGeom>
          <a:solidFill>
            <a:srgbClr val="EEEEEE"/>
          </a:solidFill>
          <a:ln w="12700">
            <a:miter lim="400000"/>
          </a:ln>
        </p:spPr>
        <p:txBody>
          <a:bodyPr lIns="0" tIns="0" rIns="0" bIns="0" anchor="ctr"/>
          <a:lstStyle/>
          <a:p>
            <a:pPr/>
          </a:p>
        </p:txBody>
      </p:sp>
      <p:sp>
        <p:nvSpPr>
          <p:cNvPr id="73" name="Title Text"/>
          <p:cNvSpPr txBox="1"/>
          <p:nvPr>
            <p:ph type="title"/>
          </p:nvPr>
        </p:nvSpPr>
        <p:spPr>
          <a:xfrm>
            <a:off x="265500" y="1233175"/>
            <a:ext cx="4045200" cy="1482301"/>
          </a:xfrm>
          <a:prstGeom prst="rect">
            <a:avLst/>
          </a:prstGeom>
        </p:spPr>
        <p:txBody>
          <a:bodyPr anchor="b"/>
          <a:lstStyle>
            <a:lvl1pPr algn="ctr">
              <a:defRPr sz="4200"/>
            </a:lvl1pPr>
          </a:lstStyle>
          <a:p>
            <a:pPr/>
            <a:r>
              <a:t>Title Text</a:t>
            </a:r>
          </a:p>
        </p:txBody>
      </p:sp>
      <p:sp>
        <p:nvSpPr>
          <p:cNvPr id="74" name="Body Level One…"/>
          <p:cNvSpPr txBox="1"/>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75" name="Google Shape;39;p9"/>
          <p:cNvSpPr txBox="1"/>
          <p:nvPr>
            <p:ph type="body" sz="half" idx="21"/>
          </p:nvPr>
        </p:nvSpPr>
        <p:spPr>
          <a:xfrm>
            <a:off x="4939500" y="724074"/>
            <a:ext cx="3837000" cy="3695102"/>
          </a:xfrm>
          <a:prstGeom prst="rect">
            <a:avLst/>
          </a:prstGeom>
        </p:spPr>
        <p:txBody>
          <a:bodyPr anchor="ctr"/>
          <a:lstStyle/>
          <a:p>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83" name="Body Level One…"/>
          <p:cNvSpPr txBox="1"/>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3" name="Body Level One…"/>
          <p:cNvSpPr txBox="1"/>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684345" y="4700819"/>
            <a:ext cx="336813"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png"/><Relationship Id="rId3"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gif"/><Relationship Id="rId4" Type="http://schemas.openxmlformats.org/officeDocument/2006/relationships/image" Target="../media/image2.gif"/><Relationship Id="rId5" Type="http://schemas.openxmlformats.org/officeDocument/2006/relationships/image" Target="../media/image3.gif"/><Relationship Id="rId6" Type="http://schemas.openxmlformats.org/officeDocument/2006/relationships/image" Target="../media/image4.gif"/><Relationship Id="rId7" Type="http://schemas.openxmlformats.org/officeDocument/2006/relationships/image" Target="../media/image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5.gif"/><Relationship Id="rId4" Type="http://schemas.openxmlformats.org/officeDocument/2006/relationships/image" Target="../media/image6.gif"/><Relationship Id="rId5" Type="http://schemas.openxmlformats.org/officeDocument/2006/relationships/image" Target="../media/image1.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5.gif"/><Relationship Id="rId4" Type="http://schemas.openxmlformats.org/officeDocument/2006/relationships/image" Target="../media/image6.gif"/><Relationship Id="rId5" Type="http://schemas.openxmlformats.org/officeDocument/2006/relationships/image" Target="../media/image7.gif"/><Relationship Id="rId6" Type="http://schemas.openxmlformats.org/officeDocument/2006/relationships/image" Target="../media/image8.gif"/><Relationship Id="rId7" Type="http://schemas.openxmlformats.org/officeDocument/2006/relationships/image" Target="../media/image1.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5.gif"/><Relationship Id="rId4" Type="http://schemas.openxmlformats.org/officeDocument/2006/relationships/image" Target="../media/image6.gif"/><Relationship Id="rId5" Type="http://schemas.openxmlformats.org/officeDocument/2006/relationships/image" Target="../media/image9.gif"/><Relationship Id="rId6" Type="http://schemas.openxmlformats.org/officeDocument/2006/relationships/image" Target="../media/image7.gif"/><Relationship Id="rId7" Type="http://schemas.openxmlformats.org/officeDocument/2006/relationships/image" Target="../media/image8.gif"/><Relationship Id="rId8" Type="http://schemas.openxmlformats.org/officeDocument/2006/relationships/image" Target="../media/image1.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0.gif"/><Relationship Id="rId4" Type="http://schemas.openxmlformats.org/officeDocument/2006/relationships/hyperlink" Target="https://context.reverso.net/traduzione/inglese-italiano/it+was+necessary" TargetMode="External"/><Relationship Id="rId5" Type="http://schemas.openxmlformats.org/officeDocument/2006/relationships/image" Target="../media/image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1.gif"/><Relationship Id="rId4" Type="http://schemas.openxmlformats.org/officeDocument/2006/relationships/image" Target="../media/image12.gif"/><Relationship Id="rId5" Type="http://schemas.openxmlformats.org/officeDocument/2006/relationships/image" Target="../media/image13.gif"/><Relationship Id="rId6" Type="http://schemas.openxmlformats.org/officeDocument/2006/relationships/image" Target="../media/image14.png"/><Relationship Id="rId7" Type="http://schemas.openxmlformats.org/officeDocument/2006/relationships/image" Target="../media/image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4.gif"/><Relationship Id="rId4" Type="http://schemas.openxmlformats.org/officeDocument/2006/relationships/image" Target="../media/image15.gif"/><Relationship Id="rId5" Type="http://schemas.openxmlformats.org/officeDocument/2006/relationships/image" Target="../media/image16.gif"/><Relationship Id="rId6" Type="http://schemas.openxmlformats.org/officeDocument/2006/relationships/image" Target="../media/image17.gif"/><Relationship Id="rId7" Type="http://schemas.openxmlformats.org/officeDocument/2006/relationships/image" Target="../media/image18.gif"/><Relationship Id="rId8" Type="http://schemas.openxmlformats.org/officeDocument/2006/relationships/image" Target="../media/image1.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4.gif"/><Relationship Id="rId4" Type="http://schemas.openxmlformats.org/officeDocument/2006/relationships/image" Target="../media/image15.gif"/><Relationship Id="rId5" Type="http://schemas.openxmlformats.org/officeDocument/2006/relationships/image" Target="../media/image16.gif"/><Relationship Id="rId6" Type="http://schemas.openxmlformats.org/officeDocument/2006/relationships/image" Target="../media/image17.gif"/><Relationship Id="rId7" Type="http://schemas.openxmlformats.org/officeDocument/2006/relationships/image" Target="../media/image18.gif"/><Relationship Id="rId8" Type="http://schemas.openxmlformats.org/officeDocument/2006/relationships/image" Target="../media/image19.gif"/><Relationship Id="rId9" Type="http://schemas.openxmlformats.org/officeDocument/2006/relationships/image" Target="../media/image20.gif"/><Relationship Id="rId10" Type="http://schemas.openxmlformats.org/officeDocument/2006/relationships/image" Target="../media/image21.gif"/><Relationship Id="rId11" Type="http://schemas.openxmlformats.org/officeDocument/2006/relationships/image" Target="../media/image22.gif"/><Relationship Id="rId12" Type="http://schemas.openxmlformats.org/officeDocument/2006/relationships/image" Target="../media/image1.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gif"/><Relationship Id="rId3" Type="http://schemas.openxmlformats.org/officeDocument/2006/relationships/image" Target="../media/image1.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4.png"/><Relationship Id="rId3" Type="http://schemas.openxmlformats.org/officeDocument/2006/relationships/image" Target="../media/image24.gif"/><Relationship Id="rId4" Type="http://schemas.openxmlformats.org/officeDocument/2006/relationships/image" Target="../media/image25.gif"/><Relationship Id="rId5" Type="http://schemas.openxmlformats.org/officeDocument/2006/relationships/image" Target="../media/image23.gif"/><Relationship Id="rId6" Type="http://schemas.openxmlformats.org/officeDocument/2006/relationships/image" Target="../media/image1.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6.gif"/><Relationship Id="rId4" Type="http://schemas.openxmlformats.org/officeDocument/2006/relationships/image" Target="../media/image27.gif"/><Relationship Id="rId5" Type="http://schemas.openxmlformats.org/officeDocument/2006/relationships/image" Target="../media/image28.gif"/><Relationship Id="rId6" Type="http://schemas.openxmlformats.org/officeDocument/2006/relationships/image" Target="../media/image29.gif"/><Relationship Id="rId7" Type="http://schemas.openxmlformats.org/officeDocument/2006/relationships/image" Target="../media/image30.gif"/><Relationship Id="rId8" Type="http://schemas.openxmlformats.org/officeDocument/2006/relationships/image" Target="../media/image23.gif"/><Relationship Id="rId9" Type="http://schemas.openxmlformats.org/officeDocument/2006/relationships/image" Target="../media/image1.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31.gif"/><Relationship Id="rId4" Type="http://schemas.openxmlformats.org/officeDocument/2006/relationships/image" Target="../media/image23.gif"/><Relationship Id="rId5" Type="http://schemas.openxmlformats.org/officeDocument/2006/relationships/image" Target="../media/image32.gif"/><Relationship Id="rId6" Type="http://schemas.openxmlformats.org/officeDocument/2006/relationships/image" Target="../media/image33.gif"/><Relationship Id="rId7" Type="http://schemas.openxmlformats.org/officeDocument/2006/relationships/image" Target="../media/image34.gif"/><Relationship Id="rId8" Type="http://schemas.openxmlformats.org/officeDocument/2006/relationships/image" Target="../media/image35.gif"/><Relationship Id="rId9" Type="http://schemas.openxmlformats.org/officeDocument/2006/relationships/image" Target="../media/image1.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36.gif"/><Relationship Id="rId4" Type="http://schemas.openxmlformats.org/officeDocument/2006/relationships/image" Target="../media/image23.gif"/><Relationship Id="rId5" Type="http://schemas.openxmlformats.org/officeDocument/2006/relationships/image" Target="../media/image37.gif"/><Relationship Id="rId6" Type="http://schemas.openxmlformats.org/officeDocument/2006/relationships/image" Target="../media/image38.gif"/><Relationship Id="rId7" Type="http://schemas.openxmlformats.org/officeDocument/2006/relationships/image" Target="../media/image1.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39.gif"/><Relationship Id="rId4" Type="http://schemas.openxmlformats.org/officeDocument/2006/relationships/image" Target="../media/image40.gif"/><Relationship Id="rId5" Type="http://schemas.openxmlformats.org/officeDocument/2006/relationships/image" Target="../media/image23.gif"/><Relationship Id="rId6" Type="http://schemas.openxmlformats.org/officeDocument/2006/relationships/image" Target="../media/image41.gif"/><Relationship Id="rId7" Type="http://schemas.openxmlformats.org/officeDocument/2006/relationships/image" Target="../media/image1.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42.gif"/><Relationship Id="rId4" Type="http://schemas.openxmlformats.org/officeDocument/2006/relationships/image" Target="../media/image23.gif"/><Relationship Id="rId5" Type="http://schemas.openxmlformats.org/officeDocument/2006/relationships/image" Target="../media/image1.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43.gif"/><Relationship Id="rId4" Type="http://schemas.openxmlformats.org/officeDocument/2006/relationships/image" Target="../media/image44.gif"/><Relationship Id="rId5" Type="http://schemas.openxmlformats.org/officeDocument/2006/relationships/image" Target="../media/image42.gif"/><Relationship Id="rId6" Type="http://schemas.openxmlformats.org/officeDocument/2006/relationships/image" Target="../media/image23.gif"/><Relationship Id="rId7"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png"/><Relationship Id="rId3" Type="http://schemas.openxmlformats.org/officeDocument/2006/relationships/image" Target="../media/image1.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45.gif"/><Relationship Id="rId4" Type="http://schemas.openxmlformats.org/officeDocument/2006/relationships/image" Target="../media/image46.gif"/><Relationship Id="rId5" Type="http://schemas.openxmlformats.org/officeDocument/2006/relationships/image" Target="../media/image47.gif"/><Relationship Id="rId6" Type="http://schemas.openxmlformats.org/officeDocument/2006/relationships/image" Target="../media/image15.png"/><Relationship Id="rId7" Type="http://schemas.openxmlformats.org/officeDocument/2006/relationships/image" Target="../media/image1.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48.gif"/><Relationship Id="rId4" Type="http://schemas.openxmlformats.org/officeDocument/2006/relationships/image" Target="../media/image49.gif"/><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50.gif"/><Relationship Id="rId5" Type="http://schemas.openxmlformats.org/officeDocument/2006/relationships/image" Target="../media/image1.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51.gif"/><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52.gif"/><Relationship Id="rId9" Type="http://schemas.openxmlformats.org/officeDocument/2006/relationships/image" Target="../media/image1.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53.gif"/><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54.gif"/><Relationship Id="rId8" Type="http://schemas.openxmlformats.org/officeDocument/2006/relationships/image" Target="../media/image1.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1.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55.gif"/><Relationship Id="rId4" Type="http://schemas.openxmlformats.org/officeDocument/2006/relationships/image" Target="../media/image36.gif"/><Relationship Id="rId5" Type="http://schemas.openxmlformats.org/officeDocument/2006/relationships/image" Target="../media/image1.jpe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55.gif"/><Relationship Id="rId4" Type="http://schemas.openxmlformats.org/officeDocument/2006/relationships/image" Target="../media/image44.gif"/><Relationship Id="rId5" Type="http://schemas.openxmlformats.org/officeDocument/2006/relationships/image" Target="../media/image36.gif"/><Relationship Id="rId6" Type="http://schemas.openxmlformats.org/officeDocument/2006/relationships/image" Target="../media/image56.gif"/><Relationship Id="rId7" Type="http://schemas.openxmlformats.org/officeDocument/2006/relationships/image" Target="../media/image1.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1.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1.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1.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1.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1.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57.gif"/><Relationship Id="rId5" Type="http://schemas.openxmlformats.org/officeDocument/2006/relationships/image" Target="../media/image58.gif"/><Relationship Id="rId6" Type="http://schemas.openxmlformats.org/officeDocument/2006/relationships/image" Target="../media/image59.gif"/><Relationship Id="rId7" Type="http://schemas.openxmlformats.org/officeDocument/2006/relationships/image" Target="../media/image60.gif"/><Relationship Id="rId8" Type="http://schemas.openxmlformats.org/officeDocument/2006/relationships/image" Target="../media/image61.gif"/><Relationship Id="rId9" Type="http://schemas.openxmlformats.org/officeDocument/2006/relationships/image" Target="../media/image62.gif"/><Relationship Id="rId10" Type="http://schemas.openxmlformats.org/officeDocument/2006/relationships/image" Target="../media/image1.jpe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63.gif"/><Relationship Id="rId4" Type="http://schemas.openxmlformats.org/officeDocument/2006/relationships/image" Target="../media/image64.gif"/><Relationship Id="rId5" Type="http://schemas.openxmlformats.org/officeDocument/2006/relationships/image" Target="../media/image65.gif"/><Relationship Id="rId6" Type="http://schemas.openxmlformats.org/officeDocument/2006/relationships/image" Target="../media/image66.gif"/><Relationship Id="rId7" Type="http://schemas.openxmlformats.org/officeDocument/2006/relationships/image" Target="../media/image67.gif"/><Relationship Id="rId8" Type="http://schemas.openxmlformats.org/officeDocument/2006/relationships/image" Target="../media/image68.gif"/><Relationship Id="rId9" Type="http://schemas.openxmlformats.org/officeDocument/2006/relationships/image" Target="../media/image1.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3.jpeg"/><Relationship Id="rId4" Type="http://schemas.openxmlformats.org/officeDocument/2006/relationships/image" Target="../media/image69.gif"/><Relationship Id="rId5" Type="http://schemas.openxmlformats.org/officeDocument/2006/relationships/image" Target="../media/image70.gif"/><Relationship Id="rId6" Type="http://schemas.openxmlformats.org/officeDocument/2006/relationships/image" Target="../media/image34.png"/><Relationship Id="rId7" Type="http://schemas.openxmlformats.org/officeDocument/2006/relationships/image" Target="../media/image1.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71.gif"/><Relationship Id="rId7" Type="http://schemas.openxmlformats.org/officeDocument/2006/relationships/image" Target="../media/image1.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3.jpeg"/><Relationship Id="rId4" Type="http://schemas.openxmlformats.org/officeDocument/2006/relationships/image" Target="../media/image35.png"/><Relationship Id="rId5"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jpe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44.gif"/><Relationship Id="rId4" Type="http://schemas.openxmlformats.org/officeDocument/2006/relationships/image" Target="../media/image72.gif"/><Relationship Id="rId5" Type="http://schemas.openxmlformats.org/officeDocument/2006/relationships/image" Target="../media/image1.jpe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73.gif"/><Relationship Id="rId4" Type="http://schemas.openxmlformats.org/officeDocument/2006/relationships/image" Target="../media/image74.gif"/><Relationship Id="rId5" Type="http://schemas.openxmlformats.org/officeDocument/2006/relationships/image" Target="../media/image75.gif"/><Relationship Id="rId6" Type="http://schemas.openxmlformats.org/officeDocument/2006/relationships/image" Target="../media/image76.gif"/><Relationship Id="rId7" Type="http://schemas.openxmlformats.org/officeDocument/2006/relationships/image" Target="../media/image77.gif"/><Relationship Id="rId8" Type="http://schemas.openxmlformats.org/officeDocument/2006/relationships/image" Target="../media/image78.gif"/><Relationship Id="rId9" Type="http://schemas.openxmlformats.org/officeDocument/2006/relationships/image" Target="../media/image79.gif"/><Relationship Id="rId10" Type="http://schemas.openxmlformats.org/officeDocument/2006/relationships/image" Target="../media/image80.gif"/><Relationship Id="rId11" Type="http://schemas.openxmlformats.org/officeDocument/2006/relationships/image" Target="../media/image1.jpe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jpeg"/><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36.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jpe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6.jpeg"/><Relationship Id="rId4" Type="http://schemas.openxmlformats.org/officeDocument/2006/relationships/image" Target="../media/image1.jpe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81.gif"/><Relationship Id="rId4" Type="http://schemas.openxmlformats.org/officeDocument/2006/relationships/image" Target="../media/image82.gif"/><Relationship Id="rId5" Type="http://schemas.openxmlformats.org/officeDocument/2006/relationships/image" Target="../media/image6.jpeg"/><Relationship Id="rId6" Type="http://schemas.openxmlformats.org/officeDocument/2006/relationships/image" Target="../media/image83.gif"/><Relationship Id="rId7" Type="http://schemas.openxmlformats.org/officeDocument/2006/relationships/image" Target="../media/image1.jpe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6.jpeg"/><Relationship Id="rId4" Type="http://schemas.openxmlformats.org/officeDocument/2006/relationships/image" Target="../media/image1.jpe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6.jpeg"/><Relationship Id="rId4" Type="http://schemas.openxmlformats.org/officeDocument/2006/relationships/image" Target="../media/image1.jpe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jpeg"/><Relationship Id="rId5" Type="http://schemas.openxmlformats.org/officeDocument/2006/relationships/image" Target="../media/image1.jpe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7.jpeg"/><Relationship Id="rId4" Type="http://schemas.openxmlformats.org/officeDocument/2006/relationships/image" Target="../media/image1.jpeg"/><Relationship Id="rId5" Type="http://schemas.openxmlformats.org/officeDocument/2006/relationships/video" Target="../media/media2.mov"/><Relationship Id="rId6" Type="http://schemas.microsoft.com/office/2007/relationships/media" Target="../media/media2.mov"/><Relationship Id="rId7" Type="http://schemas.openxmlformats.org/officeDocument/2006/relationships/image" Target="../media/image37.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38.png"/><Relationship Id="rId4" Type="http://schemas.openxmlformats.org/officeDocument/2006/relationships/image" Target="../media/image1.jpe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38.png"/><Relationship Id="rId4" Type="http://schemas.openxmlformats.org/officeDocument/2006/relationships/image" Target="../media/image8.jpeg"/><Relationship Id="rId5" Type="http://schemas.openxmlformats.org/officeDocument/2006/relationships/image" Target="../media/image1.jpe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9.jpeg"/><Relationship Id="rId4" Type="http://schemas.openxmlformats.org/officeDocument/2006/relationships/image" Target="../media/image1.jpeg"/><Relationship Id="rId5" Type="http://schemas.openxmlformats.org/officeDocument/2006/relationships/video" Target="../media/media3.mov"/><Relationship Id="rId6" Type="http://schemas.microsoft.com/office/2007/relationships/media" Target="../media/media3.mov"/><Relationship Id="rId7" Type="http://schemas.openxmlformats.org/officeDocument/2006/relationships/image" Target="../media/image39.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jpe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1.jpe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1.jpe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png"/><Relationship Id="rId3" Type="http://schemas.openxmlformats.org/officeDocument/2006/relationships/image" Target="../media/image1.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0" name="Google Shape;146;p25" descr="Google Shape;146;p25"/>
          <p:cNvPicPr>
            <a:picLocks noChangeAspect="1"/>
          </p:cNvPicPr>
          <p:nvPr/>
        </p:nvPicPr>
        <p:blipFill>
          <a:blip r:embed="rId2">
            <a:alphaModFix amt="32000"/>
            <a:extLst/>
          </a:blip>
          <a:srcRect l="8626" t="33752" r="19965" b="5507"/>
          <a:stretch>
            <a:fillRect/>
          </a:stretch>
        </p:blipFill>
        <p:spPr>
          <a:xfrm>
            <a:off x="0" y="-562925"/>
            <a:ext cx="9350875" cy="5333625"/>
          </a:xfrm>
          <a:prstGeom prst="rect">
            <a:avLst/>
          </a:prstGeom>
          <a:ln w="12700">
            <a:miter lim="400000"/>
          </a:ln>
        </p:spPr>
      </p:pic>
      <p:sp>
        <p:nvSpPr>
          <p:cNvPr id="241" name="Google Shape;147;p25"/>
          <p:cNvSpPr txBox="1"/>
          <p:nvPr/>
        </p:nvSpPr>
        <p:spPr>
          <a:xfrm>
            <a:off x="432449" y="3834324"/>
            <a:ext cx="2513102" cy="589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Calibri"/>
                <a:ea typeface="Calibri"/>
                <a:cs typeface="Calibri"/>
                <a:sym typeface="Calibri"/>
              </a:defRPr>
            </a:lvl1pPr>
          </a:lstStyle>
          <a:p>
            <a:pPr/>
            <a:r>
              <a:t>Prof. Guglielmo Rubinacci</a:t>
            </a:r>
          </a:p>
        </p:txBody>
      </p:sp>
      <p:sp>
        <p:nvSpPr>
          <p:cNvPr id="242" name="Google Shape;148;p25"/>
          <p:cNvSpPr/>
          <p:nvPr/>
        </p:nvSpPr>
        <p:spPr>
          <a:xfrm>
            <a:off x="542849" y="3696475"/>
            <a:ext cx="8058302" cy="1"/>
          </a:xfrm>
          <a:prstGeom prst="line">
            <a:avLst/>
          </a:prstGeom>
          <a:ln w="19050">
            <a:solidFill>
              <a:srgbClr val="000000"/>
            </a:solidFill>
          </a:ln>
        </p:spPr>
        <p:txBody>
          <a:bodyPr lIns="0" tIns="0" rIns="0" bIns="0"/>
          <a:lstStyle/>
          <a:p>
            <a:pPr/>
          </a:p>
        </p:txBody>
      </p:sp>
      <p:sp>
        <p:nvSpPr>
          <p:cNvPr id="243" name="Google Shape;149;p25"/>
          <p:cNvSpPr txBox="1"/>
          <p:nvPr>
            <p:ph type="body" sz="quarter" idx="4294967295"/>
          </p:nvPr>
        </p:nvSpPr>
        <p:spPr>
          <a:xfrm>
            <a:off x="4997444" y="3834324"/>
            <a:ext cx="3694501" cy="857401"/>
          </a:xfrm>
          <a:prstGeom prst="rect">
            <a:avLst/>
          </a:prstGeom>
        </p:spPr>
        <p:txBody>
          <a:bodyPr lIns="34275" tIns="34275" rIns="34275" bIns="34275"/>
          <a:lstStyle/>
          <a:p>
            <a:pPr marL="0" indent="457200" algn="r">
              <a:lnSpc>
                <a:spcPct val="90000"/>
              </a:lnSpc>
              <a:buSzTx/>
              <a:buNone/>
              <a:defRPr sz="1500">
                <a:solidFill>
                  <a:srgbClr val="000000"/>
                </a:solidFill>
                <a:latin typeface="Calibri"/>
                <a:ea typeface="Calibri"/>
                <a:cs typeface="Calibri"/>
                <a:sym typeface="Calibri"/>
              </a:defRPr>
            </a:pPr>
            <a:r>
              <a:t>Luigi D’Amico</a:t>
            </a:r>
          </a:p>
          <a:p>
            <a:pPr marL="0" indent="1828800">
              <a:lnSpc>
                <a:spcPct val="90000"/>
              </a:lnSpc>
              <a:buSzTx/>
              <a:buNone/>
              <a:defRPr sz="1500">
                <a:solidFill>
                  <a:srgbClr val="000000"/>
                </a:solidFill>
                <a:latin typeface="Calibri"/>
                <a:ea typeface="Calibri"/>
                <a:cs typeface="Calibri"/>
                <a:sym typeface="Calibri"/>
              </a:defRPr>
            </a:pPr>
            <a:r>
              <a:t>    Alessandro Melone </a:t>
            </a:r>
          </a:p>
        </p:txBody>
      </p:sp>
      <p:sp>
        <p:nvSpPr>
          <p:cNvPr id="244" name="Google Shape;150;p25"/>
          <p:cNvSpPr txBox="1"/>
          <p:nvPr/>
        </p:nvSpPr>
        <p:spPr>
          <a:xfrm>
            <a:off x="1235938" y="1009874"/>
            <a:ext cx="6879000" cy="1529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b="1" sz="2300">
                <a:latin typeface="Calibri"/>
                <a:ea typeface="Calibri"/>
                <a:cs typeface="Calibri"/>
                <a:sym typeface="Calibri"/>
              </a:defRPr>
            </a:pPr>
            <a:r>
              <a:t>Finite element approach for a heat diffusion problem</a:t>
            </a:r>
          </a:p>
          <a:p>
            <a:pPr algn="ctr"/>
            <a:endParaRPr b="1" sz="2300">
              <a:latin typeface="Calibri"/>
              <a:ea typeface="Calibri"/>
              <a:cs typeface="Calibri"/>
              <a:sym typeface="Calibri"/>
            </a:endParaRPr>
          </a:p>
          <a:p>
            <a:pPr algn="ctr">
              <a:defRPr b="1" sz="2100">
                <a:latin typeface="Calibri"/>
                <a:ea typeface="Calibri"/>
                <a:cs typeface="Calibri"/>
                <a:sym typeface="Calibri"/>
              </a:defRPr>
            </a:pPr>
            <a:r>
              <a:t>Simulations and control</a:t>
            </a:r>
          </a:p>
        </p:txBody>
      </p:sp>
      <p:pic>
        <p:nvPicPr>
          <p:cNvPr id="245" name="Google Shape;151;p25" descr="Google Shape;151;p25"/>
          <p:cNvPicPr>
            <a:picLocks noChangeAspect="1"/>
          </p:cNvPicPr>
          <p:nvPr/>
        </p:nvPicPr>
        <p:blipFill>
          <a:blip r:embed="rId3">
            <a:extLst/>
          </a:blip>
          <a:stretch>
            <a:fillRect/>
          </a:stretch>
        </p:blipFill>
        <p:spPr>
          <a:xfrm>
            <a:off x="6974050" y="57764"/>
            <a:ext cx="1827872" cy="540526"/>
          </a:xfrm>
          <a:prstGeom prst="rect">
            <a:avLst/>
          </a:prstGeom>
          <a:ln>
            <a:solidFill>
              <a:srgbClr val="000000"/>
            </a:solidFill>
          </a:ln>
        </p:spPr>
      </p:pic>
      <p:sp>
        <p:nvSpPr>
          <p:cNvPr id="246" name="Course of “Mathematical methods for Fields”…"/>
          <p:cNvSpPr txBox="1"/>
          <p:nvPr/>
        </p:nvSpPr>
        <p:spPr>
          <a:xfrm>
            <a:off x="2915084" y="3056716"/>
            <a:ext cx="3520604"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r>
              <a:t>Course of “Mathematical methods for Fields”</a:t>
            </a:r>
          </a:p>
          <a:p>
            <a:pPr algn="ctr"/>
            <a:r>
              <a:t>2019/2020</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Google Shape;254;p34"/>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Physical problem</a:t>
            </a:r>
          </a:p>
        </p:txBody>
      </p:sp>
      <p:sp>
        <p:nvSpPr>
          <p:cNvPr id="344" name="Google Shape;255;p34"/>
          <p:cNvSpPr/>
          <p:nvPr/>
        </p:nvSpPr>
        <p:spPr>
          <a:xfrm>
            <a:off x="652800" y="656024"/>
            <a:ext cx="7838400" cy="1"/>
          </a:xfrm>
          <a:prstGeom prst="line">
            <a:avLst/>
          </a:prstGeom>
          <a:ln>
            <a:solidFill>
              <a:srgbClr val="637052"/>
            </a:solidFill>
          </a:ln>
        </p:spPr>
        <p:txBody>
          <a:bodyPr lIns="0" tIns="0" rIns="0" bIns="0"/>
          <a:lstStyle/>
          <a:p>
            <a:pPr/>
          </a:p>
        </p:txBody>
      </p:sp>
      <p:sp>
        <p:nvSpPr>
          <p:cNvPr id="345" name="Google Shape;256;p34"/>
          <p:cNvSpPr txBox="1"/>
          <p:nvPr/>
        </p:nvSpPr>
        <p:spPr>
          <a:xfrm>
            <a:off x="0" y="623249"/>
            <a:ext cx="91440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Simplifying assumption</a:t>
            </a:r>
          </a:p>
        </p:txBody>
      </p:sp>
      <p:sp>
        <p:nvSpPr>
          <p:cNvPr id="346" name="Google Shape;257;p34"/>
          <p:cNvSpPr txBox="1"/>
          <p:nvPr>
            <p:ph type="body" idx="4294967295"/>
          </p:nvPr>
        </p:nvSpPr>
        <p:spPr>
          <a:xfrm>
            <a:off x="888575" y="1092999"/>
            <a:ext cx="6760500" cy="3287402"/>
          </a:xfrm>
          <a:prstGeom prst="rect">
            <a:avLst/>
          </a:prstGeom>
        </p:spPr>
        <p:txBody>
          <a:bodyPr lIns="34275" tIns="34275" rIns="34275" bIns="34275"/>
          <a:lstStyle/>
          <a:p>
            <a:pPr marL="0" indent="0" algn="just">
              <a:lnSpc>
                <a:spcPct val="90000"/>
              </a:lnSpc>
              <a:buSzTx/>
              <a:buNone/>
              <a:defRPr sz="1500">
                <a:solidFill>
                  <a:srgbClr val="3F3F3F"/>
                </a:solidFill>
                <a:latin typeface="Calibri"/>
                <a:ea typeface="Calibri"/>
                <a:cs typeface="Calibri"/>
                <a:sym typeface="Calibri"/>
              </a:defRPr>
            </a:pPr>
            <a:endParaRPr sz="1400"/>
          </a:p>
          <a:p>
            <a:pPr marL="254000" indent="-241300" algn="just">
              <a:lnSpc>
                <a:spcPct val="90000"/>
              </a:lnSpc>
              <a:spcBef>
                <a:spcPts val="800"/>
              </a:spcBef>
              <a:buClr>
                <a:srgbClr val="000000"/>
              </a:buClr>
              <a:buSzPts val="1400"/>
              <a:buChar char="•"/>
              <a:defRPr sz="1400">
                <a:solidFill>
                  <a:srgbClr val="000000"/>
                </a:solidFill>
                <a:latin typeface="Calibri"/>
                <a:ea typeface="Calibri"/>
                <a:cs typeface="Calibri"/>
                <a:sym typeface="Calibri"/>
              </a:defRPr>
            </a:pPr>
            <a:r>
              <a:t>Numerical simulations for temperature distribution are often modeled based on Navier-Stokes Equations (NSE) for air flow coupled with an equation for heat transfer. While this approach is highly accurate and has been used successfully, heavy computational effort is required due to the nonlinearity of NSE. Thus, it is often not suitable for real-time simulations.</a:t>
            </a:r>
          </a:p>
          <a:p>
            <a:pPr marL="254000" indent="-241300" algn="just">
              <a:lnSpc>
                <a:spcPct val="90000"/>
              </a:lnSpc>
              <a:spcBef>
                <a:spcPts val="800"/>
              </a:spcBef>
              <a:buClr>
                <a:srgbClr val="000000"/>
              </a:buClr>
              <a:buSzPts val="1400"/>
              <a:buChar char="•"/>
              <a:defRPr sz="1400">
                <a:solidFill>
                  <a:srgbClr val="000000"/>
                </a:solidFill>
                <a:latin typeface="Calibri"/>
                <a:ea typeface="Calibri"/>
                <a:cs typeface="Calibri"/>
                <a:sym typeface="Calibri"/>
              </a:defRPr>
            </a:pPr>
            <a:r>
              <a:t>The approach used in this work cannot capture small-scale details but it may however capture global behaviour. </a:t>
            </a:r>
          </a:p>
          <a:p>
            <a:pPr marL="254000" indent="-241300" algn="just">
              <a:lnSpc>
                <a:spcPct val="90000"/>
              </a:lnSpc>
              <a:spcBef>
                <a:spcPts val="800"/>
              </a:spcBef>
              <a:buClr>
                <a:srgbClr val="000000"/>
              </a:buClr>
              <a:buSzPts val="1400"/>
              <a:buChar char="•"/>
              <a:defRPr sz="1400">
                <a:solidFill>
                  <a:srgbClr val="000000"/>
                </a:solidFill>
                <a:latin typeface="Calibri"/>
                <a:ea typeface="Calibri"/>
                <a:cs typeface="Calibri"/>
                <a:sym typeface="Calibri"/>
              </a:defRPr>
            </a:pPr>
            <a:r>
              <a:t>Assumed there are no windows in the room, the velocity of the air on the boundary is zero, so we will assume that the convective term (term that consider the heat exchange due to the movement of the air) is null</a:t>
            </a:r>
            <a:r>
              <a:rPr>
                <a:solidFill>
                  <a:srgbClr val="3F3F3F"/>
                </a:solidFill>
              </a:rPr>
              <a:t>.</a:t>
            </a:r>
          </a:p>
        </p:txBody>
      </p:sp>
      <p:sp>
        <p:nvSpPr>
          <p:cNvPr id="347" name="Google Shape;258;p34"/>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348" name="Google Shape;259;p34"/>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349" name="Google Shape;260;p34" descr="Google Shape;260;p34"/>
          <p:cNvPicPr>
            <a:picLocks noChangeAspect="1"/>
          </p:cNvPicPr>
          <p:nvPr/>
        </p:nvPicPr>
        <p:blipFill>
          <a:blip r:embed="rId3">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Google Shape;265;p35"/>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Physical model</a:t>
            </a:r>
          </a:p>
        </p:txBody>
      </p:sp>
      <p:sp>
        <p:nvSpPr>
          <p:cNvPr id="354" name="Google Shape;266;p35"/>
          <p:cNvSpPr/>
          <p:nvPr/>
        </p:nvSpPr>
        <p:spPr>
          <a:xfrm>
            <a:off x="652800" y="656024"/>
            <a:ext cx="7838400" cy="1"/>
          </a:xfrm>
          <a:prstGeom prst="line">
            <a:avLst/>
          </a:prstGeom>
          <a:ln>
            <a:solidFill>
              <a:srgbClr val="637052"/>
            </a:solidFill>
          </a:ln>
        </p:spPr>
        <p:txBody>
          <a:bodyPr lIns="0" tIns="0" rIns="0" bIns="0"/>
          <a:lstStyle/>
          <a:p>
            <a:pPr/>
          </a:p>
        </p:txBody>
      </p:sp>
      <p:sp>
        <p:nvSpPr>
          <p:cNvPr id="355" name="Google Shape;267;p35"/>
          <p:cNvSpPr txBox="1"/>
          <p:nvPr/>
        </p:nvSpPr>
        <p:spPr>
          <a:xfrm>
            <a:off x="0" y="623249"/>
            <a:ext cx="91440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Strong form equations</a:t>
            </a:r>
          </a:p>
        </p:txBody>
      </p:sp>
      <p:pic>
        <p:nvPicPr>
          <p:cNvPr id="356" name="Google Shape;268;p35" descr="Google Shape;268;p35"/>
          <p:cNvPicPr>
            <a:picLocks noChangeAspect="1"/>
          </p:cNvPicPr>
          <p:nvPr/>
        </p:nvPicPr>
        <p:blipFill>
          <a:blip r:embed="rId3">
            <a:extLst/>
          </a:blip>
          <a:stretch>
            <a:fillRect/>
          </a:stretch>
        </p:blipFill>
        <p:spPr>
          <a:xfrm>
            <a:off x="291175" y="2983965"/>
            <a:ext cx="8341181" cy="675235"/>
          </a:xfrm>
          <a:prstGeom prst="rect">
            <a:avLst/>
          </a:prstGeom>
          <a:ln w="12700">
            <a:miter lim="400000"/>
          </a:ln>
        </p:spPr>
      </p:pic>
      <p:pic>
        <p:nvPicPr>
          <p:cNvPr id="357" name="Google Shape;269;p35" descr="Google Shape;269;p35"/>
          <p:cNvPicPr>
            <a:picLocks noChangeAspect="1"/>
          </p:cNvPicPr>
          <p:nvPr/>
        </p:nvPicPr>
        <p:blipFill>
          <a:blip r:embed="rId4">
            <a:extLst/>
          </a:blip>
          <a:stretch>
            <a:fillRect/>
          </a:stretch>
        </p:blipFill>
        <p:spPr>
          <a:xfrm>
            <a:off x="6927274" y="1571899"/>
            <a:ext cx="1391301" cy="881226"/>
          </a:xfrm>
          <a:prstGeom prst="rect">
            <a:avLst/>
          </a:prstGeom>
          <a:ln w="12700">
            <a:miter lim="400000"/>
          </a:ln>
        </p:spPr>
      </p:pic>
      <p:pic>
        <p:nvPicPr>
          <p:cNvPr id="358" name="Google Shape;270;p35" descr="Google Shape;270;p35"/>
          <p:cNvPicPr>
            <a:picLocks noChangeAspect="1"/>
          </p:cNvPicPr>
          <p:nvPr/>
        </p:nvPicPr>
        <p:blipFill>
          <a:blip r:embed="rId5">
            <a:extLst/>
          </a:blip>
          <a:stretch>
            <a:fillRect/>
          </a:stretch>
        </p:blipFill>
        <p:spPr>
          <a:xfrm>
            <a:off x="6167625" y="1642861"/>
            <a:ext cx="635735" cy="201889"/>
          </a:xfrm>
          <a:prstGeom prst="rect">
            <a:avLst/>
          </a:prstGeom>
          <a:ln w="12700">
            <a:miter lim="400000"/>
          </a:ln>
        </p:spPr>
      </p:pic>
      <p:pic>
        <p:nvPicPr>
          <p:cNvPr id="359" name="Google Shape;271;p35" descr="Google Shape;271;p35"/>
          <p:cNvPicPr>
            <a:picLocks noChangeAspect="1"/>
          </p:cNvPicPr>
          <p:nvPr/>
        </p:nvPicPr>
        <p:blipFill>
          <a:blip r:embed="rId6">
            <a:extLst/>
          </a:blip>
          <a:stretch>
            <a:fillRect/>
          </a:stretch>
        </p:blipFill>
        <p:spPr>
          <a:xfrm>
            <a:off x="517950" y="1043249"/>
            <a:ext cx="4009396" cy="1678352"/>
          </a:xfrm>
          <a:prstGeom prst="rect">
            <a:avLst/>
          </a:prstGeom>
          <a:ln w="12700">
            <a:miter lim="400000"/>
          </a:ln>
        </p:spPr>
      </p:pic>
      <p:sp>
        <p:nvSpPr>
          <p:cNvPr id="360" name="Google Shape;272;p35"/>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361" name="Google Shape;273;p35"/>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362" name="Google Shape;274;p35" descr="Google Shape;274;p35"/>
          <p:cNvPicPr>
            <a:picLocks noChangeAspect="1"/>
          </p:cNvPicPr>
          <p:nvPr/>
        </p:nvPicPr>
        <p:blipFill>
          <a:blip r:embed="rId7">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Google Shape;279;p36"/>
          <p:cNvSpPr/>
          <p:nvPr/>
        </p:nvSpPr>
        <p:spPr>
          <a:xfrm>
            <a:off x="652800" y="2170875"/>
            <a:ext cx="7838400" cy="1"/>
          </a:xfrm>
          <a:prstGeom prst="line">
            <a:avLst/>
          </a:prstGeom>
          <a:ln>
            <a:solidFill>
              <a:srgbClr val="637052"/>
            </a:solidFill>
          </a:ln>
        </p:spPr>
        <p:txBody>
          <a:bodyPr lIns="0" tIns="0" rIns="0" bIns="0"/>
          <a:lstStyle/>
          <a:p>
            <a:pPr/>
          </a:p>
        </p:txBody>
      </p:sp>
      <p:sp>
        <p:nvSpPr>
          <p:cNvPr id="367" name="Google Shape;280;p36"/>
          <p:cNvSpPr txBox="1"/>
          <p:nvPr/>
        </p:nvSpPr>
        <p:spPr>
          <a:xfrm>
            <a:off x="823050" y="1588274"/>
            <a:ext cx="7603200" cy="627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3000">
                <a:solidFill>
                  <a:srgbClr val="BD582C"/>
                </a:solidFill>
                <a:latin typeface="Calibri"/>
                <a:ea typeface="Calibri"/>
                <a:cs typeface="Calibri"/>
                <a:sym typeface="Calibri"/>
              </a:defRPr>
            </a:lvl1pPr>
          </a:lstStyle>
          <a:p>
            <a:pPr/>
            <a:r>
              <a:t>From the strong to the weak form</a:t>
            </a:r>
          </a:p>
        </p:txBody>
      </p:sp>
      <p:sp>
        <p:nvSpPr>
          <p:cNvPr id="368" name="Google Shape;281;p36"/>
          <p:cNvSpPr txBox="1"/>
          <p:nvPr/>
        </p:nvSpPr>
        <p:spPr>
          <a:xfrm>
            <a:off x="652800" y="2197574"/>
            <a:ext cx="7838400" cy="449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1800">
                <a:solidFill>
                  <a:srgbClr val="E48312"/>
                </a:solidFill>
                <a:latin typeface="Calibri"/>
                <a:ea typeface="Calibri"/>
                <a:cs typeface="Calibri"/>
                <a:sym typeface="Calibri"/>
              </a:defRPr>
            </a:lvl1pPr>
          </a:lstStyle>
          <a:p>
            <a:pPr/>
            <a:r>
              <a:t>Mathematical derivation and equivalence</a:t>
            </a:r>
          </a:p>
        </p:txBody>
      </p:sp>
      <p:sp>
        <p:nvSpPr>
          <p:cNvPr id="369" name="Google Shape;282;p36"/>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370" name="Google Shape;283;p36"/>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371" name="Google Shape;284;p36" descr="Google Shape;284;p36"/>
          <p:cNvPicPr>
            <a:picLocks noChangeAspect="1"/>
          </p:cNvPicPr>
          <p:nvPr/>
        </p:nvPicPr>
        <p:blipFill>
          <a:blip r:embed="rId2">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3" name="Google Shape;289;p37" descr="Google Shape;289;p37"/>
          <p:cNvPicPr>
            <a:picLocks noChangeAspect="1"/>
          </p:cNvPicPr>
          <p:nvPr/>
        </p:nvPicPr>
        <p:blipFill>
          <a:blip r:embed="rId3">
            <a:extLst/>
          </a:blip>
          <a:stretch>
            <a:fillRect/>
          </a:stretch>
        </p:blipFill>
        <p:spPr>
          <a:xfrm>
            <a:off x="553424" y="1082684"/>
            <a:ext cx="7898153" cy="419387"/>
          </a:xfrm>
          <a:prstGeom prst="rect">
            <a:avLst/>
          </a:prstGeom>
          <a:ln w="12700">
            <a:miter lim="400000"/>
          </a:ln>
        </p:spPr>
      </p:pic>
      <p:pic>
        <p:nvPicPr>
          <p:cNvPr id="374" name="Google Shape;290;p37" descr="Google Shape;290;p37"/>
          <p:cNvPicPr>
            <a:picLocks noChangeAspect="1"/>
          </p:cNvPicPr>
          <p:nvPr/>
        </p:nvPicPr>
        <p:blipFill>
          <a:blip r:embed="rId4">
            <a:extLst/>
          </a:blip>
          <a:stretch>
            <a:fillRect/>
          </a:stretch>
        </p:blipFill>
        <p:spPr>
          <a:xfrm>
            <a:off x="652799" y="1616774"/>
            <a:ext cx="5487303" cy="609301"/>
          </a:xfrm>
          <a:prstGeom prst="rect">
            <a:avLst/>
          </a:prstGeom>
          <a:ln w="12700">
            <a:miter lim="400000"/>
          </a:ln>
        </p:spPr>
      </p:pic>
      <p:sp>
        <p:nvSpPr>
          <p:cNvPr id="375" name="Google Shape;291;p37"/>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From the strong to the weak form</a:t>
            </a:r>
          </a:p>
        </p:txBody>
      </p:sp>
      <p:sp>
        <p:nvSpPr>
          <p:cNvPr id="376" name="Google Shape;292;p37"/>
          <p:cNvSpPr/>
          <p:nvPr/>
        </p:nvSpPr>
        <p:spPr>
          <a:xfrm>
            <a:off x="652800" y="656024"/>
            <a:ext cx="7838400" cy="1"/>
          </a:xfrm>
          <a:prstGeom prst="line">
            <a:avLst/>
          </a:prstGeom>
          <a:ln>
            <a:solidFill>
              <a:srgbClr val="637052"/>
            </a:solidFill>
          </a:ln>
        </p:spPr>
        <p:txBody>
          <a:bodyPr lIns="0" tIns="0" rIns="0" bIns="0"/>
          <a:lstStyle/>
          <a:p>
            <a:pPr/>
          </a:p>
        </p:txBody>
      </p:sp>
      <p:sp>
        <p:nvSpPr>
          <p:cNvPr id="377" name="Google Shape;293;p37"/>
          <p:cNvSpPr txBox="1"/>
          <p:nvPr/>
        </p:nvSpPr>
        <p:spPr>
          <a:xfrm>
            <a:off x="652800" y="623249"/>
            <a:ext cx="78384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Derivation</a:t>
            </a:r>
          </a:p>
        </p:txBody>
      </p:sp>
      <p:sp>
        <p:nvSpPr>
          <p:cNvPr id="378" name="Google Shape;294;p37"/>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379" name="Google Shape;295;p37"/>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380" name="Google Shape;296;p37" descr="Google Shape;296;p37"/>
          <p:cNvPicPr>
            <a:picLocks noChangeAspect="1"/>
          </p:cNvPicPr>
          <p:nvPr/>
        </p:nvPicPr>
        <p:blipFill>
          <a:blip r:embed="rId5">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4" name="Google Shape;301;p38" descr="Google Shape;301;p38"/>
          <p:cNvPicPr>
            <a:picLocks noChangeAspect="1"/>
          </p:cNvPicPr>
          <p:nvPr/>
        </p:nvPicPr>
        <p:blipFill>
          <a:blip r:embed="rId3">
            <a:extLst/>
          </a:blip>
          <a:stretch>
            <a:fillRect/>
          </a:stretch>
        </p:blipFill>
        <p:spPr>
          <a:xfrm>
            <a:off x="553424" y="1082684"/>
            <a:ext cx="7898153" cy="419387"/>
          </a:xfrm>
          <a:prstGeom prst="rect">
            <a:avLst/>
          </a:prstGeom>
          <a:ln w="12700">
            <a:miter lim="400000"/>
          </a:ln>
        </p:spPr>
      </p:pic>
      <p:pic>
        <p:nvPicPr>
          <p:cNvPr id="385" name="Google Shape;302;p38" descr="Google Shape;302;p38"/>
          <p:cNvPicPr>
            <a:picLocks noChangeAspect="1"/>
          </p:cNvPicPr>
          <p:nvPr/>
        </p:nvPicPr>
        <p:blipFill>
          <a:blip r:embed="rId4">
            <a:extLst/>
          </a:blip>
          <a:stretch>
            <a:fillRect/>
          </a:stretch>
        </p:blipFill>
        <p:spPr>
          <a:xfrm>
            <a:off x="652799" y="1616774"/>
            <a:ext cx="5487303" cy="609301"/>
          </a:xfrm>
          <a:prstGeom prst="rect">
            <a:avLst/>
          </a:prstGeom>
          <a:ln w="12700">
            <a:miter lim="400000"/>
          </a:ln>
        </p:spPr>
      </p:pic>
      <p:sp>
        <p:nvSpPr>
          <p:cNvPr id="386" name="Google Shape;303;p38"/>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From the strong to the weak form</a:t>
            </a:r>
          </a:p>
        </p:txBody>
      </p:sp>
      <p:sp>
        <p:nvSpPr>
          <p:cNvPr id="387" name="Google Shape;304;p38"/>
          <p:cNvSpPr/>
          <p:nvPr/>
        </p:nvSpPr>
        <p:spPr>
          <a:xfrm>
            <a:off x="652800" y="656024"/>
            <a:ext cx="7838400" cy="1"/>
          </a:xfrm>
          <a:prstGeom prst="line">
            <a:avLst/>
          </a:prstGeom>
          <a:ln>
            <a:solidFill>
              <a:srgbClr val="637052"/>
            </a:solidFill>
          </a:ln>
        </p:spPr>
        <p:txBody>
          <a:bodyPr lIns="0" tIns="0" rIns="0" bIns="0"/>
          <a:lstStyle/>
          <a:p>
            <a:pPr/>
          </a:p>
        </p:txBody>
      </p:sp>
      <p:sp>
        <p:nvSpPr>
          <p:cNvPr id="388" name="Google Shape;305;p38"/>
          <p:cNvSpPr txBox="1"/>
          <p:nvPr/>
        </p:nvSpPr>
        <p:spPr>
          <a:xfrm>
            <a:off x="652800" y="623249"/>
            <a:ext cx="78384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Derivation</a:t>
            </a:r>
          </a:p>
        </p:txBody>
      </p:sp>
      <p:pic>
        <p:nvPicPr>
          <p:cNvPr id="389" name="Google Shape;306;p38" descr="Google Shape;306;p38"/>
          <p:cNvPicPr>
            <a:picLocks noChangeAspect="1"/>
          </p:cNvPicPr>
          <p:nvPr/>
        </p:nvPicPr>
        <p:blipFill>
          <a:blip r:embed="rId5">
            <a:extLst/>
          </a:blip>
          <a:stretch>
            <a:fillRect/>
          </a:stretch>
        </p:blipFill>
        <p:spPr>
          <a:xfrm>
            <a:off x="652799" y="2497251"/>
            <a:ext cx="5557401" cy="597823"/>
          </a:xfrm>
          <a:prstGeom prst="rect">
            <a:avLst/>
          </a:prstGeom>
          <a:ln w="12700">
            <a:miter lim="400000"/>
          </a:ln>
        </p:spPr>
      </p:pic>
      <p:pic>
        <p:nvPicPr>
          <p:cNvPr id="390" name="Google Shape;307;p38" descr="Google Shape;307;p38"/>
          <p:cNvPicPr>
            <a:picLocks noChangeAspect="1"/>
          </p:cNvPicPr>
          <p:nvPr/>
        </p:nvPicPr>
        <p:blipFill>
          <a:blip r:embed="rId6">
            <a:extLst/>
          </a:blip>
          <a:stretch>
            <a:fillRect/>
          </a:stretch>
        </p:blipFill>
        <p:spPr>
          <a:xfrm>
            <a:off x="652799" y="3166049"/>
            <a:ext cx="4452108" cy="609301"/>
          </a:xfrm>
          <a:prstGeom prst="rect">
            <a:avLst/>
          </a:prstGeom>
          <a:ln w="12700">
            <a:miter lim="400000"/>
          </a:ln>
        </p:spPr>
      </p:pic>
      <p:sp>
        <p:nvSpPr>
          <p:cNvPr id="391" name="Google Shape;308;p38"/>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392" name="Google Shape;309;p38"/>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393" name="Google Shape;310;p38" descr="Google Shape;310;p38"/>
          <p:cNvPicPr>
            <a:picLocks noChangeAspect="1"/>
          </p:cNvPicPr>
          <p:nvPr/>
        </p:nvPicPr>
        <p:blipFill>
          <a:blip r:embed="rId7">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7" name="Google Shape;315;p39" descr="Google Shape;315;p39"/>
          <p:cNvPicPr>
            <a:picLocks noChangeAspect="1"/>
          </p:cNvPicPr>
          <p:nvPr/>
        </p:nvPicPr>
        <p:blipFill>
          <a:blip r:embed="rId3">
            <a:extLst/>
          </a:blip>
          <a:stretch>
            <a:fillRect/>
          </a:stretch>
        </p:blipFill>
        <p:spPr>
          <a:xfrm>
            <a:off x="553424" y="1082684"/>
            <a:ext cx="7898153" cy="419387"/>
          </a:xfrm>
          <a:prstGeom prst="rect">
            <a:avLst/>
          </a:prstGeom>
          <a:ln w="12700">
            <a:miter lim="400000"/>
          </a:ln>
        </p:spPr>
      </p:pic>
      <p:pic>
        <p:nvPicPr>
          <p:cNvPr id="398" name="Google Shape;316;p39" descr="Google Shape;316;p39"/>
          <p:cNvPicPr>
            <a:picLocks noChangeAspect="1"/>
          </p:cNvPicPr>
          <p:nvPr/>
        </p:nvPicPr>
        <p:blipFill>
          <a:blip r:embed="rId4">
            <a:extLst/>
          </a:blip>
          <a:stretch>
            <a:fillRect/>
          </a:stretch>
        </p:blipFill>
        <p:spPr>
          <a:xfrm>
            <a:off x="652799" y="1616774"/>
            <a:ext cx="5487303" cy="609301"/>
          </a:xfrm>
          <a:prstGeom prst="rect">
            <a:avLst/>
          </a:prstGeom>
          <a:ln w="12700">
            <a:miter lim="400000"/>
          </a:ln>
        </p:spPr>
      </p:pic>
      <p:pic>
        <p:nvPicPr>
          <p:cNvPr id="399" name="Google Shape;317;p39" descr="Google Shape;317;p39"/>
          <p:cNvPicPr>
            <a:picLocks noChangeAspect="1"/>
          </p:cNvPicPr>
          <p:nvPr/>
        </p:nvPicPr>
        <p:blipFill>
          <a:blip r:embed="rId5">
            <a:extLst/>
          </a:blip>
          <a:stretch>
            <a:fillRect/>
          </a:stretch>
        </p:blipFill>
        <p:spPr>
          <a:xfrm>
            <a:off x="652804" y="3846324"/>
            <a:ext cx="6820970" cy="501676"/>
          </a:xfrm>
          <a:prstGeom prst="rect">
            <a:avLst/>
          </a:prstGeom>
          <a:ln w="12700">
            <a:miter lim="400000"/>
          </a:ln>
        </p:spPr>
      </p:pic>
      <p:sp>
        <p:nvSpPr>
          <p:cNvPr id="400" name="Google Shape;318;p39"/>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From the strong to the weak form</a:t>
            </a:r>
          </a:p>
        </p:txBody>
      </p:sp>
      <p:sp>
        <p:nvSpPr>
          <p:cNvPr id="401" name="Google Shape;319;p39"/>
          <p:cNvSpPr/>
          <p:nvPr/>
        </p:nvSpPr>
        <p:spPr>
          <a:xfrm>
            <a:off x="652800" y="656024"/>
            <a:ext cx="7838400" cy="1"/>
          </a:xfrm>
          <a:prstGeom prst="line">
            <a:avLst/>
          </a:prstGeom>
          <a:ln>
            <a:solidFill>
              <a:srgbClr val="637052"/>
            </a:solidFill>
          </a:ln>
        </p:spPr>
        <p:txBody>
          <a:bodyPr lIns="0" tIns="0" rIns="0" bIns="0"/>
          <a:lstStyle/>
          <a:p>
            <a:pPr/>
          </a:p>
        </p:txBody>
      </p:sp>
      <p:sp>
        <p:nvSpPr>
          <p:cNvPr id="402" name="Google Shape;320;p39"/>
          <p:cNvSpPr txBox="1"/>
          <p:nvPr/>
        </p:nvSpPr>
        <p:spPr>
          <a:xfrm>
            <a:off x="652800" y="623249"/>
            <a:ext cx="78384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Derivation</a:t>
            </a:r>
          </a:p>
        </p:txBody>
      </p:sp>
      <p:pic>
        <p:nvPicPr>
          <p:cNvPr id="403" name="Google Shape;321;p39" descr="Google Shape;321;p39"/>
          <p:cNvPicPr>
            <a:picLocks noChangeAspect="1"/>
          </p:cNvPicPr>
          <p:nvPr/>
        </p:nvPicPr>
        <p:blipFill>
          <a:blip r:embed="rId6">
            <a:extLst/>
          </a:blip>
          <a:stretch>
            <a:fillRect/>
          </a:stretch>
        </p:blipFill>
        <p:spPr>
          <a:xfrm>
            <a:off x="652799" y="2497251"/>
            <a:ext cx="5557401" cy="597823"/>
          </a:xfrm>
          <a:prstGeom prst="rect">
            <a:avLst/>
          </a:prstGeom>
          <a:ln w="12700">
            <a:miter lim="400000"/>
          </a:ln>
        </p:spPr>
      </p:pic>
      <p:pic>
        <p:nvPicPr>
          <p:cNvPr id="404" name="Google Shape;322;p39" descr="Google Shape;322;p39"/>
          <p:cNvPicPr>
            <a:picLocks noChangeAspect="1"/>
          </p:cNvPicPr>
          <p:nvPr/>
        </p:nvPicPr>
        <p:blipFill>
          <a:blip r:embed="rId7">
            <a:extLst/>
          </a:blip>
          <a:stretch>
            <a:fillRect/>
          </a:stretch>
        </p:blipFill>
        <p:spPr>
          <a:xfrm>
            <a:off x="652799" y="3166049"/>
            <a:ext cx="4452108" cy="609301"/>
          </a:xfrm>
          <a:prstGeom prst="rect">
            <a:avLst/>
          </a:prstGeom>
          <a:ln w="12700">
            <a:miter lim="400000"/>
          </a:ln>
        </p:spPr>
      </p:pic>
      <p:sp>
        <p:nvSpPr>
          <p:cNvPr id="405" name="Google Shape;323;p39"/>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406" name="Google Shape;324;p39"/>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407" name="Google Shape;325;p39" descr="Google Shape;325;p39"/>
          <p:cNvPicPr>
            <a:picLocks noChangeAspect="1"/>
          </p:cNvPicPr>
          <p:nvPr/>
        </p:nvPicPr>
        <p:blipFill>
          <a:blip r:embed="rId8">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1" name="Google Shape;330;p40" descr="Google Shape;330;p40"/>
          <p:cNvPicPr>
            <a:picLocks noChangeAspect="1"/>
          </p:cNvPicPr>
          <p:nvPr/>
        </p:nvPicPr>
        <p:blipFill>
          <a:blip r:embed="rId3">
            <a:extLst/>
          </a:blip>
          <a:stretch>
            <a:fillRect/>
          </a:stretch>
        </p:blipFill>
        <p:spPr>
          <a:xfrm>
            <a:off x="460097" y="976453"/>
            <a:ext cx="8010952" cy="683257"/>
          </a:xfrm>
          <a:prstGeom prst="rect">
            <a:avLst/>
          </a:prstGeom>
          <a:ln w="12700">
            <a:miter lim="400000"/>
          </a:ln>
        </p:spPr>
      </p:pic>
      <p:sp>
        <p:nvSpPr>
          <p:cNvPr id="412" name="Google Shape;331;p40"/>
          <p:cNvSpPr txBox="1"/>
          <p:nvPr/>
        </p:nvSpPr>
        <p:spPr>
          <a:xfrm>
            <a:off x="309100" y="2144049"/>
            <a:ext cx="8182200" cy="160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17500">
              <a:buClr>
                <a:srgbClr val="000000"/>
              </a:buClr>
              <a:buSzPts val="1400"/>
              <a:buFont typeface="Trebuchet MS"/>
              <a:buChar char="●"/>
              <a:defRPr>
                <a:latin typeface="Calibri"/>
                <a:ea typeface="Calibri"/>
                <a:cs typeface="Calibri"/>
                <a:sym typeface="Calibri"/>
              </a:defRPr>
            </a:pPr>
            <a:r>
              <a:t>The equation above is the </a:t>
            </a:r>
            <a:r>
              <a:rPr i="1"/>
              <a:t>weak form</a:t>
            </a:r>
            <a:r>
              <a:t> and can be proved that is equivalent to the </a:t>
            </a:r>
            <a:r>
              <a:rPr i="1"/>
              <a:t>strong form</a:t>
            </a:r>
            <a:endParaRPr i="1"/>
          </a:p>
          <a:p>
            <a:pPr marL="457200" indent="-317500">
              <a:buClr>
                <a:srgbClr val="000000"/>
              </a:buClr>
              <a:buSzPts val="1400"/>
              <a:buFont typeface="Trebuchet MS"/>
              <a:buChar char="●"/>
              <a:defRPr>
                <a:latin typeface="Calibri"/>
                <a:ea typeface="Calibri"/>
                <a:cs typeface="Calibri"/>
                <a:sym typeface="Calibri"/>
              </a:defRPr>
            </a:pPr>
            <a:r>
              <a:t>Is named </a:t>
            </a:r>
            <a:r>
              <a:rPr i="1"/>
              <a:t>weak </a:t>
            </a:r>
            <a:r>
              <a:t>form because the regularity condition imposed on the temperature field function are less demanding respect that of the strong form:  is not necessary that exist the Laplacian of the solution, but just the first derivative.</a:t>
            </a:r>
          </a:p>
          <a:p>
            <a:pPr marL="457200" indent="-317500">
              <a:buClr>
                <a:srgbClr val="000000"/>
              </a:buClr>
              <a:buSzPts val="1400"/>
              <a:buFont typeface="Trebuchet MS"/>
              <a:buChar char="●"/>
              <a:defRPr>
                <a:latin typeface="Calibri"/>
                <a:ea typeface="Calibri"/>
                <a:cs typeface="Calibri"/>
                <a:sym typeface="Calibri"/>
              </a:defRPr>
            </a:pPr>
            <a:r>
              <a:t>The f.e.m. approach used in this project wants to find a piecewise approximation of the solution, so the second derivative exist only in the sense of distributions. For this reason</a:t>
            </a:r>
            <a:r>
              <a:rPr u="sng">
                <a:solidFill>
                  <a:schemeClr val="accent5"/>
                </a:solidFill>
                <a:uFill>
                  <a:solidFill>
                    <a:schemeClr val="accent5"/>
                  </a:solidFill>
                </a:uFill>
                <a:hlinkClick r:id="rId4" invalidUrl="" action="" tgtFrame="" tooltip="" history="1" highlightClick="0" endSnd="0"/>
              </a:rPr>
              <a:t> it was necessary</a:t>
            </a:r>
            <a:r>
              <a:t> to introduce the weak form.</a:t>
            </a:r>
          </a:p>
        </p:txBody>
      </p:sp>
      <p:sp>
        <p:nvSpPr>
          <p:cNvPr id="413" name="Google Shape;332;p40"/>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From the strong to the weak form</a:t>
            </a:r>
          </a:p>
        </p:txBody>
      </p:sp>
      <p:sp>
        <p:nvSpPr>
          <p:cNvPr id="414" name="Google Shape;333;p40"/>
          <p:cNvSpPr/>
          <p:nvPr/>
        </p:nvSpPr>
        <p:spPr>
          <a:xfrm>
            <a:off x="652800" y="656024"/>
            <a:ext cx="7838400" cy="1"/>
          </a:xfrm>
          <a:prstGeom prst="line">
            <a:avLst/>
          </a:prstGeom>
          <a:ln>
            <a:solidFill>
              <a:srgbClr val="637052"/>
            </a:solidFill>
          </a:ln>
        </p:spPr>
        <p:txBody>
          <a:bodyPr lIns="0" tIns="0" rIns="0" bIns="0"/>
          <a:lstStyle/>
          <a:p>
            <a:pPr/>
          </a:p>
        </p:txBody>
      </p:sp>
      <p:sp>
        <p:nvSpPr>
          <p:cNvPr id="415" name="Google Shape;334;p40"/>
          <p:cNvSpPr txBox="1"/>
          <p:nvPr/>
        </p:nvSpPr>
        <p:spPr>
          <a:xfrm>
            <a:off x="652800" y="623249"/>
            <a:ext cx="78384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Consideration</a:t>
            </a:r>
          </a:p>
        </p:txBody>
      </p:sp>
      <p:sp>
        <p:nvSpPr>
          <p:cNvPr id="416" name="Google Shape;335;p40"/>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417" name="Google Shape;336;p40"/>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418" name="Google Shape;337;p40" descr="Google Shape;337;p40"/>
          <p:cNvPicPr>
            <a:picLocks noChangeAspect="1"/>
          </p:cNvPicPr>
          <p:nvPr/>
        </p:nvPicPr>
        <p:blipFill>
          <a:blip r:embed="rId5">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Google Shape;342;p41"/>
          <p:cNvSpPr/>
          <p:nvPr/>
        </p:nvSpPr>
        <p:spPr>
          <a:xfrm>
            <a:off x="652800" y="2170875"/>
            <a:ext cx="7838400" cy="1"/>
          </a:xfrm>
          <a:prstGeom prst="line">
            <a:avLst/>
          </a:prstGeom>
          <a:ln>
            <a:solidFill>
              <a:srgbClr val="637052"/>
            </a:solidFill>
          </a:ln>
        </p:spPr>
        <p:txBody>
          <a:bodyPr lIns="0" tIns="0" rIns="0" bIns="0"/>
          <a:lstStyle/>
          <a:p>
            <a:pPr/>
          </a:p>
        </p:txBody>
      </p:sp>
      <p:sp>
        <p:nvSpPr>
          <p:cNvPr id="423" name="Google Shape;343;p41"/>
          <p:cNvSpPr txBox="1"/>
          <p:nvPr/>
        </p:nvSpPr>
        <p:spPr>
          <a:xfrm>
            <a:off x="823050" y="1588274"/>
            <a:ext cx="7603200" cy="627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3000">
                <a:solidFill>
                  <a:srgbClr val="BD582C"/>
                </a:solidFill>
                <a:latin typeface="Calibri"/>
                <a:ea typeface="Calibri"/>
                <a:cs typeface="Calibri"/>
                <a:sym typeface="Calibri"/>
              </a:defRPr>
            </a:lvl1pPr>
          </a:lstStyle>
          <a:p>
            <a:pPr/>
            <a:r>
              <a:t>Finite Element Method</a:t>
            </a:r>
          </a:p>
        </p:txBody>
      </p:sp>
      <p:sp>
        <p:nvSpPr>
          <p:cNvPr id="424" name="Google Shape;344;p41"/>
          <p:cNvSpPr txBox="1"/>
          <p:nvPr/>
        </p:nvSpPr>
        <p:spPr>
          <a:xfrm>
            <a:off x="652800" y="2197574"/>
            <a:ext cx="7838400" cy="449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1800">
                <a:solidFill>
                  <a:srgbClr val="E48312"/>
                </a:solidFill>
                <a:latin typeface="Calibri"/>
                <a:ea typeface="Calibri"/>
                <a:cs typeface="Calibri"/>
                <a:sym typeface="Calibri"/>
              </a:defRPr>
            </a:lvl1pPr>
          </a:lstStyle>
          <a:p>
            <a:pPr/>
            <a:r>
              <a:t>Implementation of the 2D FEM algorithm with triangle elements</a:t>
            </a:r>
          </a:p>
        </p:txBody>
      </p:sp>
      <p:sp>
        <p:nvSpPr>
          <p:cNvPr id="425" name="Google Shape;345;p41"/>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426" name="Google Shape;346;p41"/>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427" name="Google Shape;347;p41" descr="Google Shape;347;p41"/>
          <p:cNvPicPr>
            <a:picLocks noChangeAspect="1"/>
          </p:cNvPicPr>
          <p:nvPr/>
        </p:nvPicPr>
        <p:blipFill>
          <a:blip r:embed="rId2">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Google Shape;352;p42"/>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Finite Element Method</a:t>
            </a:r>
          </a:p>
        </p:txBody>
      </p:sp>
      <p:sp>
        <p:nvSpPr>
          <p:cNvPr id="430" name="Google Shape;353;p42"/>
          <p:cNvSpPr/>
          <p:nvPr/>
        </p:nvSpPr>
        <p:spPr>
          <a:xfrm>
            <a:off x="652800" y="656024"/>
            <a:ext cx="7838400" cy="1"/>
          </a:xfrm>
          <a:prstGeom prst="line">
            <a:avLst/>
          </a:prstGeom>
          <a:ln>
            <a:solidFill>
              <a:srgbClr val="637052"/>
            </a:solidFill>
          </a:ln>
        </p:spPr>
        <p:txBody>
          <a:bodyPr lIns="0" tIns="0" rIns="0" bIns="0"/>
          <a:lstStyle/>
          <a:p>
            <a:pPr/>
          </a:p>
        </p:txBody>
      </p:sp>
      <p:sp>
        <p:nvSpPr>
          <p:cNvPr id="431" name="Google Shape;354;p42"/>
          <p:cNvSpPr txBox="1"/>
          <p:nvPr/>
        </p:nvSpPr>
        <p:spPr>
          <a:xfrm>
            <a:off x="652800" y="623249"/>
            <a:ext cx="78384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Introduction</a:t>
            </a:r>
          </a:p>
        </p:txBody>
      </p:sp>
      <p:pic>
        <p:nvPicPr>
          <p:cNvPr id="432" name="Google Shape;355;p42" descr="Google Shape;355;p42"/>
          <p:cNvPicPr>
            <a:picLocks noChangeAspect="1"/>
          </p:cNvPicPr>
          <p:nvPr/>
        </p:nvPicPr>
        <p:blipFill>
          <a:blip r:embed="rId3">
            <a:extLst/>
          </a:blip>
          <a:stretch>
            <a:fillRect/>
          </a:stretch>
        </p:blipFill>
        <p:spPr>
          <a:xfrm>
            <a:off x="5954362" y="1116349"/>
            <a:ext cx="1999327" cy="1296352"/>
          </a:xfrm>
          <a:prstGeom prst="rect">
            <a:avLst/>
          </a:prstGeom>
          <a:ln w="12700">
            <a:miter lim="400000"/>
          </a:ln>
        </p:spPr>
      </p:pic>
      <p:sp>
        <p:nvSpPr>
          <p:cNvPr id="433" name="Google Shape;356;p42"/>
          <p:cNvSpPr txBox="1"/>
          <p:nvPr/>
        </p:nvSpPr>
        <p:spPr>
          <a:xfrm>
            <a:off x="324899" y="1016605"/>
            <a:ext cx="4837802" cy="163420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04800">
              <a:buClr>
                <a:srgbClr val="000000"/>
              </a:buClr>
              <a:buSzPts val="1200"/>
              <a:buFont typeface="Trebuchet MS"/>
              <a:buChar char="●"/>
              <a:defRPr sz="1200">
                <a:latin typeface="Calibri"/>
                <a:ea typeface="Calibri"/>
                <a:cs typeface="Calibri"/>
                <a:sym typeface="Calibri"/>
              </a:defRPr>
            </a:pPr>
            <a:r>
              <a:t>The f.e.m. approach wants to approximate the functional space in which to find the solution, the approximate solution and the test function will belong to the functional space of the piecewise function.</a:t>
            </a:r>
          </a:p>
          <a:p>
            <a:pPr indent="457200"/>
            <a:endParaRPr sz="1200">
              <a:latin typeface="Calibri"/>
              <a:ea typeface="Calibri"/>
              <a:cs typeface="Calibri"/>
              <a:sym typeface="Calibri"/>
            </a:endParaRPr>
          </a:p>
          <a:p>
            <a:pPr marL="457200" indent="-304800">
              <a:buClr>
                <a:srgbClr val="000000"/>
              </a:buClr>
              <a:buSzPts val="1200"/>
              <a:buFont typeface="Trebuchet MS"/>
              <a:buChar char="●"/>
              <a:defRPr sz="1200">
                <a:latin typeface="Calibri"/>
                <a:ea typeface="Calibri"/>
                <a:cs typeface="Calibri"/>
                <a:sym typeface="Calibri"/>
              </a:defRPr>
            </a:pPr>
            <a:r>
              <a:t>The two-dimensional domain  Ω is </a:t>
            </a:r>
            <a:r>
              <a:rPr i="1"/>
              <a:t>discretized </a:t>
            </a:r>
            <a:r>
              <a:t>into </a:t>
            </a:r>
            <a:r>
              <a:rPr i="1"/>
              <a:t>N</a:t>
            </a:r>
            <a:r>
              <a:rPr baseline="-25000" i="1"/>
              <a:t>e</a:t>
            </a:r>
            <a:r>
              <a:t> triangular subdomains (elements). Each element consists of </a:t>
            </a:r>
            <a:r>
              <a:rPr i="1"/>
              <a:t>3</a:t>
            </a:r>
            <a:r>
              <a:t> nodes. </a:t>
            </a:r>
          </a:p>
        </p:txBody>
      </p:sp>
      <p:sp>
        <p:nvSpPr>
          <p:cNvPr id="434" name="Google Shape;357;p42"/>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435" name="Google Shape;358;p42"/>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436" name="Google Shape;359;p42" descr="Google Shape;359;p42"/>
          <p:cNvPicPr>
            <a:picLocks noChangeAspect="1"/>
          </p:cNvPicPr>
          <p:nvPr/>
        </p:nvPicPr>
        <p:blipFill>
          <a:blip r:embed="rId4">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Google Shape;364;p43"/>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Finite Element Method</a:t>
            </a:r>
          </a:p>
        </p:txBody>
      </p:sp>
      <p:sp>
        <p:nvSpPr>
          <p:cNvPr id="441" name="Google Shape;365;p43"/>
          <p:cNvSpPr/>
          <p:nvPr/>
        </p:nvSpPr>
        <p:spPr>
          <a:xfrm>
            <a:off x="652800" y="656024"/>
            <a:ext cx="7838400" cy="1"/>
          </a:xfrm>
          <a:prstGeom prst="line">
            <a:avLst/>
          </a:prstGeom>
          <a:ln>
            <a:solidFill>
              <a:srgbClr val="637052"/>
            </a:solidFill>
          </a:ln>
        </p:spPr>
        <p:txBody>
          <a:bodyPr lIns="0" tIns="0" rIns="0" bIns="0"/>
          <a:lstStyle/>
          <a:p>
            <a:pPr/>
          </a:p>
        </p:txBody>
      </p:sp>
      <p:sp>
        <p:nvSpPr>
          <p:cNvPr id="442" name="Google Shape;366;p43"/>
          <p:cNvSpPr txBox="1"/>
          <p:nvPr/>
        </p:nvSpPr>
        <p:spPr>
          <a:xfrm>
            <a:off x="652800" y="623249"/>
            <a:ext cx="78384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Introduction</a:t>
            </a:r>
          </a:p>
        </p:txBody>
      </p:sp>
      <p:sp>
        <p:nvSpPr>
          <p:cNvPr id="443" name="Google Shape;367;p43"/>
          <p:cNvSpPr txBox="1"/>
          <p:nvPr/>
        </p:nvSpPr>
        <p:spPr>
          <a:xfrm>
            <a:off x="324900" y="2317623"/>
            <a:ext cx="8166300" cy="1071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endParaRPr sz="1200">
              <a:latin typeface="Calibri"/>
              <a:ea typeface="Calibri"/>
              <a:cs typeface="Calibri"/>
              <a:sym typeface="Calibri"/>
            </a:endParaRPr>
          </a:p>
          <a:p>
            <a:pPr marL="457200" indent="-304800">
              <a:buClr>
                <a:srgbClr val="000000"/>
              </a:buClr>
              <a:buSzPts val="1200"/>
              <a:buFont typeface="Trebuchet MS"/>
              <a:buChar char="●"/>
              <a:defRPr sz="1200">
                <a:latin typeface="Calibri"/>
                <a:ea typeface="Calibri"/>
                <a:cs typeface="Calibri"/>
                <a:sym typeface="Calibri"/>
              </a:defRPr>
            </a:pPr>
            <a:r>
              <a:t>We will rely on a piecewise approximation, therefore we will stipulate the approximation of the field for each element separately. </a:t>
            </a:r>
          </a:p>
          <a:p>
            <a:pPr marL="457200" indent="-304800">
              <a:buClr>
                <a:srgbClr val="000000"/>
              </a:buClr>
              <a:buSzPts val="1200"/>
              <a:buFont typeface="Trebuchet MS"/>
              <a:buChar char="●"/>
              <a:defRPr sz="1200">
                <a:latin typeface="Calibri"/>
                <a:ea typeface="Calibri"/>
                <a:cs typeface="Calibri"/>
                <a:sym typeface="Calibri"/>
              </a:defRPr>
            </a:pPr>
            <a:r>
              <a:t>The approximate temperature field in element </a:t>
            </a:r>
            <a:r>
              <a:rPr i="1"/>
              <a:t>e </a:t>
            </a:r>
            <a:r>
              <a:t>will be given by a polynomial expression involving shape functions and the nodal temperature vector of the element.</a:t>
            </a:r>
          </a:p>
        </p:txBody>
      </p:sp>
      <p:pic>
        <p:nvPicPr>
          <p:cNvPr id="444" name="Google Shape;368;p43" descr="Google Shape;368;p43"/>
          <p:cNvPicPr>
            <a:picLocks noChangeAspect="1"/>
          </p:cNvPicPr>
          <p:nvPr/>
        </p:nvPicPr>
        <p:blipFill>
          <a:blip r:embed="rId3">
            <a:extLst/>
          </a:blip>
          <a:stretch>
            <a:fillRect/>
          </a:stretch>
        </p:blipFill>
        <p:spPr>
          <a:xfrm>
            <a:off x="1163150" y="3819275"/>
            <a:ext cx="2869434" cy="332601"/>
          </a:xfrm>
          <a:prstGeom prst="rect">
            <a:avLst/>
          </a:prstGeom>
          <a:ln w="12700">
            <a:miter lim="400000"/>
          </a:ln>
        </p:spPr>
      </p:pic>
      <p:pic>
        <p:nvPicPr>
          <p:cNvPr id="445" name="Google Shape;369;p43" descr="Google Shape;369;p43"/>
          <p:cNvPicPr>
            <a:picLocks noChangeAspect="1"/>
          </p:cNvPicPr>
          <p:nvPr/>
        </p:nvPicPr>
        <p:blipFill>
          <a:blip r:embed="rId4">
            <a:extLst/>
          </a:blip>
          <a:stretch>
            <a:fillRect/>
          </a:stretch>
        </p:blipFill>
        <p:spPr>
          <a:xfrm>
            <a:off x="5162699" y="4269975"/>
            <a:ext cx="1863040" cy="214451"/>
          </a:xfrm>
          <a:prstGeom prst="rect">
            <a:avLst/>
          </a:prstGeom>
          <a:ln w="12700">
            <a:miter lim="400000"/>
          </a:ln>
        </p:spPr>
      </p:pic>
      <p:pic>
        <p:nvPicPr>
          <p:cNvPr id="446" name="Google Shape;370;p43" descr="Google Shape;370;p43"/>
          <p:cNvPicPr>
            <a:picLocks noChangeAspect="1"/>
          </p:cNvPicPr>
          <p:nvPr/>
        </p:nvPicPr>
        <p:blipFill>
          <a:blip r:embed="rId5">
            <a:extLst/>
          </a:blip>
          <a:stretch>
            <a:fillRect/>
          </a:stretch>
        </p:blipFill>
        <p:spPr>
          <a:xfrm>
            <a:off x="5162699" y="3604824"/>
            <a:ext cx="2895077" cy="214451"/>
          </a:xfrm>
          <a:prstGeom prst="rect">
            <a:avLst/>
          </a:prstGeom>
          <a:ln w="12700">
            <a:miter lim="400000"/>
          </a:ln>
        </p:spPr>
      </p:pic>
      <p:sp>
        <p:nvSpPr>
          <p:cNvPr id="447" name="Google Shape;371;p43"/>
          <p:cNvSpPr txBox="1"/>
          <p:nvPr/>
        </p:nvSpPr>
        <p:spPr>
          <a:xfrm>
            <a:off x="5162699" y="3272187"/>
            <a:ext cx="3962701"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i="1" sz="1200">
                <a:latin typeface="Calibri"/>
                <a:ea typeface="Calibri"/>
                <a:cs typeface="Calibri"/>
                <a:sym typeface="Calibri"/>
              </a:defRPr>
            </a:lvl1pPr>
          </a:lstStyle>
          <a:p>
            <a:pPr/>
            <a:r>
              <a:t>Shape function array of the element</a:t>
            </a:r>
          </a:p>
        </p:txBody>
      </p:sp>
      <p:sp>
        <p:nvSpPr>
          <p:cNvPr id="448" name="Google Shape;372;p43"/>
          <p:cNvSpPr txBox="1"/>
          <p:nvPr/>
        </p:nvSpPr>
        <p:spPr>
          <a:xfrm>
            <a:off x="5162699" y="3937375"/>
            <a:ext cx="3962701"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i="1" sz="1200">
                <a:latin typeface="Calibri"/>
                <a:ea typeface="Calibri"/>
                <a:cs typeface="Calibri"/>
                <a:sym typeface="Calibri"/>
              </a:defRPr>
            </a:lvl1pPr>
          </a:lstStyle>
          <a:p>
            <a:pPr/>
            <a:r>
              <a:t>Nodal temperature vector of the element</a:t>
            </a:r>
          </a:p>
        </p:txBody>
      </p:sp>
      <p:pic>
        <p:nvPicPr>
          <p:cNvPr id="449" name="Google Shape;373;p43" descr="Google Shape;373;p43"/>
          <p:cNvPicPr>
            <a:picLocks noChangeAspect="1"/>
          </p:cNvPicPr>
          <p:nvPr/>
        </p:nvPicPr>
        <p:blipFill>
          <a:blip r:embed="rId6">
            <a:extLst/>
          </a:blip>
          <a:stretch>
            <a:fillRect/>
          </a:stretch>
        </p:blipFill>
        <p:spPr>
          <a:xfrm>
            <a:off x="5954362" y="1116349"/>
            <a:ext cx="1999327" cy="1296352"/>
          </a:xfrm>
          <a:prstGeom prst="rect">
            <a:avLst/>
          </a:prstGeom>
          <a:ln w="12700">
            <a:miter lim="400000"/>
          </a:ln>
        </p:spPr>
      </p:pic>
      <p:sp>
        <p:nvSpPr>
          <p:cNvPr id="450" name="Google Shape;374;p43"/>
          <p:cNvSpPr txBox="1"/>
          <p:nvPr/>
        </p:nvSpPr>
        <p:spPr>
          <a:xfrm>
            <a:off x="324899" y="1016605"/>
            <a:ext cx="4837802" cy="163420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04800">
              <a:buClr>
                <a:srgbClr val="000000"/>
              </a:buClr>
              <a:buSzPts val="1200"/>
              <a:buFont typeface="Trebuchet MS"/>
              <a:buChar char="●"/>
              <a:defRPr sz="1200">
                <a:latin typeface="Calibri"/>
                <a:ea typeface="Calibri"/>
                <a:cs typeface="Calibri"/>
                <a:sym typeface="Calibri"/>
              </a:defRPr>
            </a:pPr>
            <a:r>
              <a:t>The f.e.m. approach wants to approximate the functional space in which to find the solution, the approximate solution and the test function will belong to the functional space of the piecewise function.</a:t>
            </a:r>
          </a:p>
          <a:p>
            <a:pPr indent="457200"/>
            <a:endParaRPr sz="1200">
              <a:latin typeface="Calibri"/>
              <a:ea typeface="Calibri"/>
              <a:cs typeface="Calibri"/>
              <a:sym typeface="Calibri"/>
            </a:endParaRPr>
          </a:p>
          <a:p>
            <a:pPr marL="457200" indent="-304800">
              <a:buClr>
                <a:srgbClr val="000000"/>
              </a:buClr>
              <a:buSzPts val="1200"/>
              <a:buFont typeface="Trebuchet MS"/>
              <a:buChar char="●"/>
              <a:defRPr sz="1200">
                <a:latin typeface="Calibri"/>
                <a:ea typeface="Calibri"/>
                <a:cs typeface="Calibri"/>
                <a:sym typeface="Calibri"/>
              </a:defRPr>
            </a:pPr>
            <a:r>
              <a:t>The two-dimensional domain  Ω is </a:t>
            </a:r>
            <a:r>
              <a:rPr i="1"/>
              <a:t>discretized </a:t>
            </a:r>
            <a:r>
              <a:t>into </a:t>
            </a:r>
            <a:r>
              <a:rPr i="1"/>
              <a:t>N</a:t>
            </a:r>
            <a:r>
              <a:rPr baseline="-25000" i="1"/>
              <a:t>e</a:t>
            </a:r>
            <a:r>
              <a:t> triangular subdomains (elements). Each element consists of </a:t>
            </a:r>
            <a:r>
              <a:rPr i="1"/>
              <a:t>3</a:t>
            </a:r>
            <a:r>
              <a:t> nodes. </a:t>
            </a:r>
          </a:p>
        </p:txBody>
      </p:sp>
      <p:sp>
        <p:nvSpPr>
          <p:cNvPr id="451" name="Google Shape;375;p43"/>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452" name="Google Shape;376;p43"/>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453" name="Google Shape;377;p43" descr="Google Shape;377;p43"/>
          <p:cNvPicPr>
            <a:picLocks noChangeAspect="1"/>
          </p:cNvPicPr>
          <p:nvPr/>
        </p:nvPicPr>
        <p:blipFill>
          <a:blip r:embed="rId7">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Google Shape;157;p26"/>
          <p:cNvSpPr/>
          <p:nvPr/>
        </p:nvSpPr>
        <p:spPr>
          <a:xfrm>
            <a:off x="652800" y="2170875"/>
            <a:ext cx="7838400" cy="1"/>
          </a:xfrm>
          <a:prstGeom prst="line">
            <a:avLst/>
          </a:prstGeom>
          <a:ln>
            <a:solidFill>
              <a:srgbClr val="637052"/>
            </a:solidFill>
          </a:ln>
        </p:spPr>
        <p:txBody>
          <a:bodyPr lIns="0" tIns="0" rIns="0" bIns="0"/>
          <a:lstStyle/>
          <a:p>
            <a:pPr/>
          </a:p>
        </p:txBody>
      </p:sp>
      <p:sp>
        <p:nvSpPr>
          <p:cNvPr id="249" name="Google Shape;158;p26"/>
          <p:cNvSpPr txBox="1"/>
          <p:nvPr/>
        </p:nvSpPr>
        <p:spPr>
          <a:xfrm>
            <a:off x="823050" y="1588274"/>
            <a:ext cx="7603200" cy="627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3000">
                <a:solidFill>
                  <a:srgbClr val="BD582C"/>
                </a:solidFill>
                <a:latin typeface="Calibri"/>
                <a:ea typeface="Calibri"/>
                <a:cs typeface="Calibri"/>
                <a:sym typeface="Calibri"/>
              </a:defRPr>
            </a:lvl1pPr>
          </a:lstStyle>
          <a:p>
            <a:pPr/>
            <a:r>
              <a:t>Physical model</a:t>
            </a:r>
          </a:p>
        </p:txBody>
      </p:sp>
      <p:sp>
        <p:nvSpPr>
          <p:cNvPr id="250" name="Google Shape;159;p26"/>
          <p:cNvSpPr txBox="1"/>
          <p:nvPr/>
        </p:nvSpPr>
        <p:spPr>
          <a:xfrm>
            <a:off x="652800" y="2197574"/>
            <a:ext cx="7838400" cy="449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1800">
                <a:solidFill>
                  <a:srgbClr val="E48312"/>
                </a:solidFill>
                <a:latin typeface="Calibri"/>
                <a:ea typeface="Calibri"/>
                <a:cs typeface="Calibri"/>
                <a:sym typeface="Calibri"/>
              </a:defRPr>
            </a:lvl1pPr>
          </a:lstStyle>
          <a:p>
            <a:pPr/>
            <a:r>
              <a:t>From the physics to the mathematical model</a:t>
            </a:r>
          </a:p>
        </p:txBody>
      </p:sp>
      <p:pic>
        <p:nvPicPr>
          <p:cNvPr id="251" name="Google Shape;160;p26" descr="Google Shape;160;p26"/>
          <p:cNvPicPr>
            <a:picLocks noChangeAspect="1"/>
          </p:cNvPicPr>
          <p:nvPr/>
        </p:nvPicPr>
        <p:blipFill>
          <a:blip r:embed="rId2">
            <a:extLst/>
          </a:blip>
          <a:stretch>
            <a:fillRect/>
          </a:stretch>
        </p:blipFill>
        <p:spPr>
          <a:xfrm>
            <a:off x="6974050" y="57764"/>
            <a:ext cx="1827872" cy="540526"/>
          </a:xfrm>
          <a:prstGeom prst="rect">
            <a:avLst/>
          </a:prstGeom>
          <a:ln w="12700">
            <a:miter lim="400000"/>
          </a:ln>
        </p:spPr>
      </p:pic>
      <p:sp>
        <p:nvSpPr>
          <p:cNvPr id="252" name="Google Shape;161;p26"/>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253" name="Google Shape;162;p26"/>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Google Shape;382;p44"/>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Finite Element Method</a:t>
            </a:r>
          </a:p>
        </p:txBody>
      </p:sp>
      <p:sp>
        <p:nvSpPr>
          <p:cNvPr id="458" name="Google Shape;383;p44"/>
          <p:cNvSpPr/>
          <p:nvPr/>
        </p:nvSpPr>
        <p:spPr>
          <a:xfrm>
            <a:off x="652800" y="656024"/>
            <a:ext cx="7838400" cy="1"/>
          </a:xfrm>
          <a:prstGeom prst="line">
            <a:avLst/>
          </a:prstGeom>
          <a:ln>
            <a:solidFill>
              <a:srgbClr val="637052"/>
            </a:solidFill>
          </a:ln>
        </p:spPr>
        <p:txBody>
          <a:bodyPr lIns="0" tIns="0" rIns="0" bIns="0"/>
          <a:lstStyle/>
          <a:p>
            <a:pPr/>
          </a:p>
        </p:txBody>
      </p:sp>
      <p:sp>
        <p:nvSpPr>
          <p:cNvPr id="459" name="Google Shape;384;p44"/>
          <p:cNvSpPr txBox="1"/>
          <p:nvPr/>
        </p:nvSpPr>
        <p:spPr>
          <a:xfrm>
            <a:off x="0" y="623249"/>
            <a:ext cx="91440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Node temperature and weighting functions</a:t>
            </a:r>
          </a:p>
        </p:txBody>
      </p:sp>
      <p:sp>
        <p:nvSpPr>
          <p:cNvPr id="460" name="Google Shape;385;p44"/>
          <p:cNvSpPr txBox="1"/>
          <p:nvPr/>
        </p:nvSpPr>
        <p:spPr>
          <a:xfrm>
            <a:off x="289750" y="1114524"/>
            <a:ext cx="38871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200">
                <a:latin typeface="Calibri"/>
                <a:ea typeface="Calibri"/>
                <a:cs typeface="Calibri"/>
                <a:sym typeface="Calibri"/>
              </a:defRPr>
            </a:lvl1pPr>
          </a:lstStyle>
          <a:p>
            <a:pPr/>
            <a:r>
              <a:t>We can also define the gradient of the nodal temperature</a:t>
            </a:r>
          </a:p>
        </p:txBody>
      </p:sp>
      <p:pic>
        <p:nvPicPr>
          <p:cNvPr id="461" name="Google Shape;386;p44" descr="Google Shape;386;p44"/>
          <p:cNvPicPr>
            <a:picLocks noChangeAspect="1"/>
          </p:cNvPicPr>
          <p:nvPr/>
        </p:nvPicPr>
        <p:blipFill>
          <a:blip r:embed="rId3">
            <a:extLst/>
          </a:blip>
          <a:stretch>
            <a:fillRect/>
          </a:stretch>
        </p:blipFill>
        <p:spPr>
          <a:xfrm>
            <a:off x="652799" y="1525001"/>
            <a:ext cx="2507452" cy="303775"/>
          </a:xfrm>
          <a:prstGeom prst="rect">
            <a:avLst/>
          </a:prstGeom>
          <a:ln w="12700">
            <a:miter lim="400000"/>
          </a:ln>
        </p:spPr>
      </p:pic>
      <p:pic>
        <p:nvPicPr>
          <p:cNvPr id="462" name="Google Shape;387;p44" descr="Google Shape;387;p44"/>
          <p:cNvPicPr>
            <a:picLocks noChangeAspect="1"/>
          </p:cNvPicPr>
          <p:nvPr/>
        </p:nvPicPr>
        <p:blipFill>
          <a:blip r:embed="rId4">
            <a:extLst/>
          </a:blip>
          <a:stretch>
            <a:fillRect/>
          </a:stretch>
        </p:blipFill>
        <p:spPr>
          <a:xfrm>
            <a:off x="652799" y="2043975"/>
            <a:ext cx="2162985" cy="609301"/>
          </a:xfrm>
          <a:prstGeom prst="rect">
            <a:avLst/>
          </a:prstGeom>
          <a:ln w="12700">
            <a:miter lim="400000"/>
          </a:ln>
        </p:spPr>
      </p:pic>
      <p:sp>
        <p:nvSpPr>
          <p:cNvPr id="463" name="Google Shape;388;p44"/>
          <p:cNvSpPr txBox="1"/>
          <p:nvPr/>
        </p:nvSpPr>
        <p:spPr>
          <a:xfrm>
            <a:off x="5015874" y="1120375"/>
            <a:ext cx="4006801"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a:latin typeface="Calibri"/>
                <a:ea typeface="Calibri"/>
                <a:cs typeface="Calibri"/>
                <a:sym typeface="Calibri"/>
              </a:defRPr>
            </a:pPr>
            <a:r>
              <a:t>The nodal values of each element </a:t>
            </a:r>
            <a:r>
              <a:rPr i="1"/>
              <a:t>e</a:t>
            </a:r>
            <a:r>
              <a:t>, are given from the global node vector by a gather operation</a:t>
            </a:r>
          </a:p>
        </p:txBody>
      </p:sp>
      <p:pic>
        <p:nvPicPr>
          <p:cNvPr id="464" name="Google Shape;389;p44" descr="Google Shape;389;p44"/>
          <p:cNvPicPr>
            <a:picLocks noChangeAspect="1"/>
          </p:cNvPicPr>
          <p:nvPr/>
        </p:nvPicPr>
        <p:blipFill>
          <a:blip r:embed="rId5">
            <a:extLst/>
          </a:blip>
          <a:stretch>
            <a:fillRect/>
          </a:stretch>
        </p:blipFill>
        <p:spPr>
          <a:xfrm>
            <a:off x="6020425" y="1730599"/>
            <a:ext cx="1559723" cy="237176"/>
          </a:xfrm>
          <a:prstGeom prst="rect">
            <a:avLst/>
          </a:prstGeom>
          <a:ln w="12700">
            <a:miter lim="400000"/>
          </a:ln>
        </p:spPr>
      </p:pic>
      <p:pic>
        <p:nvPicPr>
          <p:cNvPr id="465" name="Google Shape;390;p44" descr="Google Shape;390;p44"/>
          <p:cNvPicPr>
            <a:picLocks noChangeAspect="1"/>
          </p:cNvPicPr>
          <p:nvPr/>
        </p:nvPicPr>
        <p:blipFill>
          <a:blip r:embed="rId6">
            <a:extLst/>
          </a:blip>
          <a:stretch>
            <a:fillRect/>
          </a:stretch>
        </p:blipFill>
        <p:spPr>
          <a:xfrm>
            <a:off x="4176850" y="2144549"/>
            <a:ext cx="4609799" cy="148326"/>
          </a:xfrm>
          <a:prstGeom prst="rect">
            <a:avLst/>
          </a:prstGeom>
          <a:ln w="12700">
            <a:miter lim="400000"/>
          </a:ln>
        </p:spPr>
      </p:pic>
      <p:pic>
        <p:nvPicPr>
          <p:cNvPr id="466" name="Google Shape;391;p44" descr="Google Shape;391;p44"/>
          <p:cNvPicPr>
            <a:picLocks noChangeAspect="1"/>
          </p:cNvPicPr>
          <p:nvPr/>
        </p:nvPicPr>
        <p:blipFill>
          <a:blip r:embed="rId7">
            <a:extLst/>
          </a:blip>
          <a:stretch>
            <a:fillRect/>
          </a:stretch>
        </p:blipFill>
        <p:spPr>
          <a:xfrm>
            <a:off x="4176848" y="2395399"/>
            <a:ext cx="1997701" cy="175402"/>
          </a:xfrm>
          <a:prstGeom prst="rect">
            <a:avLst/>
          </a:prstGeom>
          <a:ln w="12700">
            <a:miter lim="400000"/>
          </a:ln>
        </p:spPr>
      </p:pic>
      <p:sp>
        <p:nvSpPr>
          <p:cNvPr id="467" name="Google Shape;392;p44"/>
          <p:cNvSpPr/>
          <p:nvPr/>
        </p:nvSpPr>
        <p:spPr>
          <a:xfrm>
            <a:off x="491424" y="2795625"/>
            <a:ext cx="8103001" cy="1"/>
          </a:xfrm>
          <a:prstGeom prst="line">
            <a:avLst/>
          </a:prstGeom>
          <a:ln>
            <a:solidFill>
              <a:srgbClr val="637052"/>
            </a:solidFill>
          </a:ln>
        </p:spPr>
        <p:txBody>
          <a:bodyPr lIns="0" tIns="0" rIns="0" bIns="0"/>
          <a:lstStyle/>
          <a:p>
            <a:pPr/>
          </a:p>
        </p:txBody>
      </p:sp>
      <p:sp>
        <p:nvSpPr>
          <p:cNvPr id="468" name="Google Shape;393;p44"/>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469" name="Google Shape;394;p44"/>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470" name="Google Shape;395;p44" descr="Google Shape;395;p44"/>
          <p:cNvPicPr>
            <a:picLocks noChangeAspect="1"/>
          </p:cNvPicPr>
          <p:nvPr/>
        </p:nvPicPr>
        <p:blipFill>
          <a:blip r:embed="rId8">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Google Shape;400;p45"/>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Finite Element Method</a:t>
            </a:r>
          </a:p>
        </p:txBody>
      </p:sp>
      <p:sp>
        <p:nvSpPr>
          <p:cNvPr id="475" name="Google Shape;401;p45"/>
          <p:cNvSpPr/>
          <p:nvPr/>
        </p:nvSpPr>
        <p:spPr>
          <a:xfrm>
            <a:off x="652800" y="656024"/>
            <a:ext cx="7838400" cy="1"/>
          </a:xfrm>
          <a:prstGeom prst="line">
            <a:avLst/>
          </a:prstGeom>
          <a:ln>
            <a:solidFill>
              <a:srgbClr val="637052"/>
            </a:solidFill>
          </a:ln>
        </p:spPr>
        <p:txBody>
          <a:bodyPr lIns="0" tIns="0" rIns="0" bIns="0"/>
          <a:lstStyle/>
          <a:p>
            <a:pPr/>
          </a:p>
        </p:txBody>
      </p:sp>
      <p:sp>
        <p:nvSpPr>
          <p:cNvPr id="476" name="Google Shape;402;p45"/>
          <p:cNvSpPr txBox="1"/>
          <p:nvPr/>
        </p:nvSpPr>
        <p:spPr>
          <a:xfrm>
            <a:off x="0" y="623249"/>
            <a:ext cx="91440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Node temperature and weighting functions</a:t>
            </a:r>
          </a:p>
        </p:txBody>
      </p:sp>
      <p:sp>
        <p:nvSpPr>
          <p:cNvPr id="477" name="Google Shape;403;p45"/>
          <p:cNvSpPr txBox="1"/>
          <p:nvPr/>
        </p:nvSpPr>
        <p:spPr>
          <a:xfrm>
            <a:off x="289750" y="1114524"/>
            <a:ext cx="38871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200">
                <a:latin typeface="Calibri"/>
                <a:ea typeface="Calibri"/>
                <a:cs typeface="Calibri"/>
                <a:sym typeface="Calibri"/>
              </a:defRPr>
            </a:lvl1pPr>
          </a:lstStyle>
          <a:p>
            <a:pPr/>
            <a:r>
              <a:t>We can also define the gradient of the nodal temperature</a:t>
            </a:r>
          </a:p>
        </p:txBody>
      </p:sp>
      <p:pic>
        <p:nvPicPr>
          <p:cNvPr id="478" name="Google Shape;404;p45" descr="Google Shape;404;p45"/>
          <p:cNvPicPr>
            <a:picLocks noChangeAspect="1"/>
          </p:cNvPicPr>
          <p:nvPr/>
        </p:nvPicPr>
        <p:blipFill>
          <a:blip r:embed="rId3">
            <a:extLst/>
          </a:blip>
          <a:stretch>
            <a:fillRect/>
          </a:stretch>
        </p:blipFill>
        <p:spPr>
          <a:xfrm>
            <a:off x="652799" y="1525001"/>
            <a:ext cx="2507452" cy="303775"/>
          </a:xfrm>
          <a:prstGeom prst="rect">
            <a:avLst/>
          </a:prstGeom>
          <a:ln w="12700">
            <a:miter lim="400000"/>
          </a:ln>
        </p:spPr>
      </p:pic>
      <p:pic>
        <p:nvPicPr>
          <p:cNvPr id="479" name="Google Shape;405;p45" descr="Google Shape;405;p45"/>
          <p:cNvPicPr>
            <a:picLocks noChangeAspect="1"/>
          </p:cNvPicPr>
          <p:nvPr/>
        </p:nvPicPr>
        <p:blipFill>
          <a:blip r:embed="rId4">
            <a:extLst/>
          </a:blip>
          <a:stretch>
            <a:fillRect/>
          </a:stretch>
        </p:blipFill>
        <p:spPr>
          <a:xfrm>
            <a:off x="652799" y="2043975"/>
            <a:ext cx="2162985" cy="609301"/>
          </a:xfrm>
          <a:prstGeom prst="rect">
            <a:avLst/>
          </a:prstGeom>
          <a:ln w="12700">
            <a:miter lim="400000"/>
          </a:ln>
        </p:spPr>
      </p:pic>
      <p:sp>
        <p:nvSpPr>
          <p:cNvPr id="480" name="Google Shape;406;p45"/>
          <p:cNvSpPr txBox="1"/>
          <p:nvPr/>
        </p:nvSpPr>
        <p:spPr>
          <a:xfrm>
            <a:off x="5015874" y="1120375"/>
            <a:ext cx="4006801"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a:latin typeface="Calibri"/>
                <a:ea typeface="Calibri"/>
                <a:cs typeface="Calibri"/>
                <a:sym typeface="Calibri"/>
              </a:defRPr>
            </a:pPr>
            <a:r>
              <a:t>The nodal values of each element </a:t>
            </a:r>
            <a:r>
              <a:rPr i="1"/>
              <a:t>e</a:t>
            </a:r>
            <a:r>
              <a:t>, are given from the global node vector by a gather operation</a:t>
            </a:r>
          </a:p>
        </p:txBody>
      </p:sp>
      <p:pic>
        <p:nvPicPr>
          <p:cNvPr id="481" name="Google Shape;407;p45" descr="Google Shape;407;p45"/>
          <p:cNvPicPr>
            <a:picLocks noChangeAspect="1"/>
          </p:cNvPicPr>
          <p:nvPr/>
        </p:nvPicPr>
        <p:blipFill>
          <a:blip r:embed="rId5">
            <a:extLst/>
          </a:blip>
          <a:stretch>
            <a:fillRect/>
          </a:stretch>
        </p:blipFill>
        <p:spPr>
          <a:xfrm>
            <a:off x="6020425" y="1730599"/>
            <a:ext cx="1559723" cy="237176"/>
          </a:xfrm>
          <a:prstGeom prst="rect">
            <a:avLst/>
          </a:prstGeom>
          <a:ln w="12700">
            <a:miter lim="400000"/>
          </a:ln>
        </p:spPr>
      </p:pic>
      <p:pic>
        <p:nvPicPr>
          <p:cNvPr id="482" name="Google Shape;408;p45" descr="Google Shape;408;p45"/>
          <p:cNvPicPr>
            <a:picLocks noChangeAspect="1"/>
          </p:cNvPicPr>
          <p:nvPr/>
        </p:nvPicPr>
        <p:blipFill>
          <a:blip r:embed="rId6">
            <a:extLst/>
          </a:blip>
          <a:stretch>
            <a:fillRect/>
          </a:stretch>
        </p:blipFill>
        <p:spPr>
          <a:xfrm>
            <a:off x="4176850" y="2144549"/>
            <a:ext cx="4609799" cy="148326"/>
          </a:xfrm>
          <a:prstGeom prst="rect">
            <a:avLst/>
          </a:prstGeom>
          <a:ln w="12700">
            <a:miter lim="400000"/>
          </a:ln>
        </p:spPr>
      </p:pic>
      <p:pic>
        <p:nvPicPr>
          <p:cNvPr id="483" name="Google Shape;409;p45" descr="Google Shape;409;p45"/>
          <p:cNvPicPr>
            <a:picLocks noChangeAspect="1"/>
          </p:cNvPicPr>
          <p:nvPr/>
        </p:nvPicPr>
        <p:blipFill>
          <a:blip r:embed="rId7">
            <a:extLst/>
          </a:blip>
          <a:stretch>
            <a:fillRect/>
          </a:stretch>
        </p:blipFill>
        <p:spPr>
          <a:xfrm>
            <a:off x="4176848" y="2395399"/>
            <a:ext cx="1997701" cy="175402"/>
          </a:xfrm>
          <a:prstGeom prst="rect">
            <a:avLst/>
          </a:prstGeom>
          <a:ln w="12700">
            <a:miter lim="400000"/>
          </a:ln>
        </p:spPr>
      </p:pic>
      <p:sp>
        <p:nvSpPr>
          <p:cNvPr id="484" name="Google Shape;410;p45"/>
          <p:cNvSpPr/>
          <p:nvPr/>
        </p:nvSpPr>
        <p:spPr>
          <a:xfrm>
            <a:off x="491424" y="2795625"/>
            <a:ext cx="8103001" cy="1"/>
          </a:xfrm>
          <a:prstGeom prst="line">
            <a:avLst/>
          </a:prstGeom>
          <a:ln>
            <a:solidFill>
              <a:srgbClr val="637052"/>
            </a:solidFill>
          </a:ln>
        </p:spPr>
        <p:txBody>
          <a:bodyPr lIns="0" tIns="0" rIns="0" bIns="0"/>
          <a:lstStyle/>
          <a:p>
            <a:pPr/>
          </a:p>
        </p:txBody>
      </p:sp>
      <p:sp>
        <p:nvSpPr>
          <p:cNvPr id="485" name="Google Shape;411;p45"/>
          <p:cNvSpPr txBox="1"/>
          <p:nvPr/>
        </p:nvSpPr>
        <p:spPr>
          <a:xfrm>
            <a:off x="289750" y="2868474"/>
            <a:ext cx="40842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a:latin typeface="Calibri"/>
                <a:ea typeface="Calibri"/>
                <a:cs typeface="Calibri"/>
                <a:sym typeface="Calibri"/>
              </a:defRPr>
            </a:pPr>
            <a:r>
              <a:t>The piecewise approximation for the actual field is also used for the weighting functions field, </a:t>
            </a:r>
            <a:r>
              <a:rPr i="1"/>
              <a:t>w(x,y)</a:t>
            </a:r>
          </a:p>
        </p:txBody>
      </p:sp>
      <p:pic>
        <p:nvPicPr>
          <p:cNvPr id="486" name="Google Shape;412;p45" descr="Google Shape;412;p45"/>
          <p:cNvPicPr>
            <a:picLocks noChangeAspect="1"/>
          </p:cNvPicPr>
          <p:nvPr/>
        </p:nvPicPr>
        <p:blipFill>
          <a:blip r:embed="rId8">
            <a:extLst/>
          </a:blip>
          <a:stretch>
            <a:fillRect/>
          </a:stretch>
        </p:blipFill>
        <p:spPr>
          <a:xfrm>
            <a:off x="652799" y="3519375"/>
            <a:ext cx="3910681" cy="253551"/>
          </a:xfrm>
          <a:prstGeom prst="rect">
            <a:avLst/>
          </a:prstGeom>
          <a:ln w="12700">
            <a:miter lim="400000"/>
          </a:ln>
        </p:spPr>
      </p:pic>
      <p:pic>
        <p:nvPicPr>
          <p:cNvPr id="487" name="Google Shape;413;p45" descr="Google Shape;413;p45"/>
          <p:cNvPicPr>
            <a:picLocks noChangeAspect="1"/>
          </p:cNvPicPr>
          <p:nvPr/>
        </p:nvPicPr>
        <p:blipFill>
          <a:blip r:embed="rId9">
            <a:extLst/>
          </a:blip>
          <a:stretch>
            <a:fillRect/>
          </a:stretch>
        </p:blipFill>
        <p:spPr>
          <a:xfrm>
            <a:off x="659924" y="3971525"/>
            <a:ext cx="2148734" cy="253551"/>
          </a:xfrm>
          <a:prstGeom prst="rect">
            <a:avLst/>
          </a:prstGeom>
          <a:ln w="12700">
            <a:miter lim="400000"/>
          </a:ln>
        </p:spPr>
      </p:pic>
      <p:pic>
        <p:nvPicPr>
          <p:cNvPr id="488" name="Google Shape;414;p45" descr="Google Shape;414;p45"/>
          <p:cNvPicPr>
            <a:picLocks noChangeAspect="1"/>
          </p:cNvPicPr>
          <p:nvPr/>
        </p:nvPicPr>
        <p:blipFill>
          <a:blip r:embed="rId10">
            <a:extLst/>
          </a:blip>
          <a:stretch>
            <a:fillRect/>
          </a:stretch>
        </p:blipFill>
        <p:spPr>
          <a:xfrm>
            <a:off x="6020425" y="3125850"/>
            <a:ext cx="1792049" cy="253551"/>
          </a:xfrm>
          <a:prstGeom prst="rect">
            <a:avLst/>
          </a:prstGeom>
          <a:ln w="12700">
            <a:miter lim="400000"/>
          </a:ln>
        </p:spPr>
      </p:pic>
      <p:pic>
        <p:nvPicPr>
          <p:cNvPr id="489" name="Google Shape;415;p45" descr="Google Shape;415;p45"/>
          <p:cNvPicPr>
            <a:picLocks noChangeAspect="1"/>
          </p:cNvPicPr>
          <p:nvPr/>
        </p:nvPicPr>
        <p:blipFill>
          <a:blip r:embed="rId11">
            <a:extLst/>
          </a:blip>
          <a:stretch>
            <a:fillRect/>
          </a:stretch>
        </p:blipFill>
        <p:spPr>
          <a:xfrm>
            <a:off x="5260773" y="3781399"/>
            <a:ext cx="3659749" cy="175401"/>
          </a:xfrm>
          <a:prstGeom prst="rect">
            <a:avLst/>
          </a:prstGeom>
          <a:ln w="12700">
            <a:miter lim="400000"/>
          </a:ln>
        </p:spPr>
      </p:pic>
      <p:sp>
        <p:nvSpPr>
          <p:cNvPr id="490" name="Google Shape;416;p45"/>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491" name="Google Shape;417;p45"/>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492" name="Google Shape;418;p45" descr="Google Shape;418;p45"/>
          <p:cNvPicPr>
            <a:picLocks noChangeAspect="1"/>
          </p:cNvPicPr>
          <p:nvPr/>
        </p:nvPicPr>
        <p:blipFill>
          <a:blip r:embed="rId12">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Google Shape;423;p46"/>
          <p:cNvSpPr/>
          <p:nvPr/>
        </p:nvSpPr>
        <p:spPr>
          <a:xfrm>
            <a:off x="174299" y="1045650"/>
            <a:ext cx="8755201" cy="681001"/>
          </a:xfrm>
          <a:prstGeom prst="roundRect">
            <a:avLst>
              <a:gd name="adj" fmla="val 16667"/>
            </a:avLst>
          </a:prstGeom>
          <a:ln w="19050">
            <a:solidFill>
              <a:srgbClr val="E48312"/>
            </a:solidFill>
          </a:ln>
        </p:spPr>
        <p:txBody>
          <a:bodyPr lIns="0" tIns="0" rIns="0" bIns="0" anchor="ctr"/>
          <a:lstStyle/>
          <a:p>
            <a:pPr/>
          </a:p>
        </p:txBody>
      </p:sp>
      <p:sp>
        <p:nvSpPr>
          <p:cNvPr id="497" name="Google Shape;424;p46"/>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Finite Element Method</a:t>
            </a:r>
          </a:p>
        </p:txBody>
      </p:sp>
      <p:sp>
        <p:nvSpPr>
          <p:cNvPr id="498" name="Google Shape;425;p46"/>
          <p:cNvSpPr/>
          <p:nvPr/>
        </p:nvSpPr>
        <p:spPr>
          <a:xfrm>
            <a:off x="652800" y="656024"/>
            <a:ext cx="7838400" cy="1"/>
          </a:xfrm>
          <a:prstGeom prst="line">
            <a:avLst/>
          </a:prstGeom>
          <a:ln>
            <a:solidFill>
              <a:srgbClr val="637052"/>
            </a:solidFill>
          </a:ln>
        </p:spPr>
        <p:txBody>
          <a:bodyPr lIns="0" tIns="0" rIns="0" bIns="0"/>
          <a:lstStyle/>
          <a:p>
            <a:pPr/>
          </a:p>
        </p:txBody>
      </p:sp>
      <p:sp>
        <p:nvSpPr>
          <p:cNvPr id="499" name="Google Shape;426;p46"/>
          <p:cNvSpPr txBox="1"/>
          <p:nvPr/>
        </p:nvSpPr>
        <p:spPr>
          <a:xfrm>
            <a:off x="652850" y="623249"/>
            <a:ext cx="78384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How to solve the weak form</a:t>
            </a:r>
          </a:p>
        </p:txBody>
      </p:sp>
      <p:pic>
        <p:nvPicPr>
          <p:cNvPr id="500" name="Google Shape;427;p46" descr="Google Shape;427;p46"/>
          <p:cNvPicPr>
            <a:picLocks noChangeAspect="1"/>
          </p:cNvPicPr>
          <p:nvPr/>
        </p:nvPicPr>
        <p:blipFill>
          <a:blip r:embed="rId2">
            <a:extLst/>
          </a:blip>
          <a:stretch>
            <a:fillRect/>
          </a:stretch>
        </p:blipFill>
        <p:spPr>
          <a:xfrm>
            <a:off x="231675" y="1176175"/>
            <a:ext cx="8584801" cy="412247"/>
          </a:xfrm>
          <a:prstGeom prst="rect">
            <a:avLst/>
          </a:prstGeom>
          <a:ln w="12700">
            <a:miter lim="400000"/>
          </a:ln>
        </p:spPr>
      </p:pic>
      <p:sp>
        <p:nvSpPr>
          <p:cNvPr id="501" name="Google Shape;428;p46"/>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502" name="Google Shape;429;p46"/>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503" name="Google Shape;430;p46" descr="Google Shape;430;p46"/>
          <p:cNvPicPr>
            <a:picLocks noChangeAspect="1"/>
          </p:cNvPicPr>
          <p:nvPr/>
        </p:nvPicPr>
        <p:blipFill>
          <a:blip r:embed="rId3">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Google Shape;435;p47"/>
          <p:cNvSpPr/>
          <p:nvPr/>
        </p:nvSpPr>
        <p:spPr>
          <a:xfrm>
            <a:off x="174299" y="1045650"/>
            <a:ext cx="8755201" cy="681001"/>
          </a:xfrm>
          <a:prstGeom prst="roundRect">
            <a:avLst>
              <a:gd name="adj" fmla="val 16667"/>
            </a:avLst>
          </a:prstGeom>
          <a:ln w="19050">
            <a:solidFill>
              <a:srgbClr val="E48312"/>
            </a:solidFill>
          </a:ln>
        </p:spPr>
        <p:txBody>
          <a:bodyPr lIns="0" tIns="0" rIns="0" bIns="0" anchor="ctr"/>
          <a:lstStyle/>
          <a:p>
            <a:pPr/>
          </a:p>
        </p:txBody>
      </p:sp>
      <p:pic>
        <p:nvPicPr>
          <p:cNvPr id="506" name="Google Shape;436;p47" descr="Google Shape;436;p47"/>
          <p:cNvPicPr>
            <a:picLocks noChangeAspect="1"/>
          </p:cNvPicPr>
          <p:nvPr/>
        </p:nvPicPr>
        <p:blipFill>
          <a:blip r:embed="rId2">
            <a:extLst/>
          </a:blip>
          <a:stretch>
            <a:fillRect/>
          </a:stretch>
        </p:blipFill>
        <p:spPr>
          <a:xfrm>
            <a:off x="5049551" y="2040073"/>
            <a:ext cx="3710526" cy="2405851"/>
          </a:xfrm>
          <a:prstGeom prst="rect">
            <a:avLst/>
          </a:prstGeom>
          <a:ln w="12700">
            <a:miter lim="400000"/>
          </a:ln>
        </p:spPr>
      </p:pic>
      <p:pic>
        <p:nvPicPr>
          <p:cNvPr id="507" name="Google Shape;437;p47" descr="Google Shape;437;p47"/>
          <p:cNvPicPr>
            <a:picLocks noChangeAspect="1"/>
          </p:cNvPicPr>
          <p:nvPr/>
        </p:nvPicPr>
        <p:blipFill>
          <a:blip r:embed="rId3">
            <a:extLst/>
          </a:blip>
          <a:stretch>
            <a:fillRect/>
          </a:stretch>
        </p:blipFill>
        <p:spPr>
          <a:xfrm>
            <a:off x="383924" y="2731249"/>
            <a:ext cx="4500490" cy="681001"/>
          </a:xfrm>
          <a:prstGeom prst="rect">
            <a:avLst/>
          </a:prstGeom>
          <a:ln w="12700">
            <a:miter lim="400000"/>
          </a:ln>
        </p:spPr>
      </p:pic>
      <p:pic>
        <p:nvPicPr>
          <p:cNvPr id="508" name="Google Shape;438;p47" descr="Google Shape;438;p47"/>
          <p:cNvPicPr>
            <a:picLocks noChangeAspect="1"/>
          </p:cNvPicPr>
          <p:nvPr/>
        </p:nvPicPr>
        <p:blipFill>
          <a:blip r:embed="rId4">
            <a:extLst/>
          </a:blip>
          <a:stretch>
            <a:fillRect/>
          </a:stretch>
        </p:blipFill>
        <p:spPr>
          <a:xfrm>
            <a:off x="6250099" y="2912774"/>
            <a:ext cx="190551" cy="129051"/>
          </a:xfrm>
          <a:prstGeom prst="rect">
            <a:avLst/>
          </a:prstGeom>
          <a:ln w="12700">
            <a:miter lim="400000"/>
          </a:ln>
        </p:spPr>
      </p:pic>
      <p:sp>
        <p:nvSpPr>
          <p:cNvPr id="509" name="Google Shape;439;p47"/>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Finite Element Method</a:t>
            </a:r>
          </a:p>
        </p:txBody>
      </p:sp>
      <p:sp>
        <p:nvSpPr>
          <p:cNvPr id="510" name="Google Shape;440;p47"/>
          <p:cNvSpPr/>
          <p:nvPr/>
        </p:nvSpPr>
        <p:spPr>
          <a:xfrm>
            <a:off x="652800" y="656024"/>
            <a:ext cx="7838400" cy="1"/>
          </a:xfrm>
          <a:prstGeom prst="line">
            <a:avLst/>
          </a:prstGeom>
          <a:ln>
            <a:solidFill>
              <a:srgbClr val="637052"/>
            </a:solidFill>
          </a:ln>
        </p:spPr>
        <p:txBody>
          <a:bodyPr lIns="0" tIns="0" rIns="0" bIns="0"/>
          <a:lstStyle/>
          <a:p>
            <a:pPr/>
          </a:p>
        </p:txBody>
      </p:sp>
      <p:sp>
        <p:nvSpPr>
          <p:cNvPr id="511" name="Google Shape;441;p47"/>
          <p:cNvSpPr txBox="1"/>
          <p:nvPr/>
        </p:nvSpPr>
        <p:spPr>
          <a:xfrm>
            <a:off x="652850" y="623249"/>
            <a:ext cx="78384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How to solve the weak form</a:t>
            </a:r>
          </a:p>
        </p:txBody>
      </p:sp>
      <p:pic>
        <p:nvPicPr>
          <p:cNvPr id="512" name="Google Shape;442;p47" descr="Google Shape;442;p47"/>
          <p:cNvPicPr>
            <a:picLocks noChangeAspect="1"/>
          </p:cNvPicPr>
          <p:nvPr/>
        </p:nvPicPr>
        <p:blipFill>
          <a:blip r:embed="rId5">
            <a:extLst/>
          </a:blip>
          <a:stretch>
            <a:fillRect/>
          </a:stretch>
        </p:blipFill>
        <p:spPr>
          <a:xfrm>
            <a:off x="231675" y="1176175"/>
            <a:ext cx="8584801" cy="412247"/>
          </a:xfrm>
          <a:prstGeom prst="rect">
            <a:avLst/>
          </a:prstGeom>
          <a:ln w="12700">
            <a:miter lim="400000"/>
          </a:ln>
        </p:spPr>
      </p:pic>
      <p:sp>
        <p:nvSpPr>
          <p:cNvPr id="513" name="Google Shape;443;p47"/>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514" name="Google Shape;444;p47"/>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515" name="Google Shape;445;p47" descr="Google Shape;445;p47"/>
          <p:cNvPicPr>
            <a:picLocks noChangeAspect="1"/>
          </p:cNvPicPr>
          <p:nvPr/>
        </p:nvPicPr>
        <p:blipFill>
          <a:blip r:embed="rId6">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7" name="Google Shape;450;p48" descr="Google Shape;450;p48"/>
          <p:cNvPicPr>
            <a:picLocks noChangeAspect="1"/>
          </p:cNvPicPr>
          <p:nvPr/>
        </p:nvPicPr>
        <p:blipFill>
          <a:blip r:embed="rId3">
            <a:extLst/>
          </a:blip>
          <a:stretch>
            <a:fillRect/>
          </a:stretch>
        </p:blipFill>
        <p:spPr>
          <a:xfrm>
            <a:off x="448072" y="2267126"/>
            <a:ext cx="3808553" cy="442926"/>
          </a:xfrm>
          <a:prstGeom prst="rect">
            <a:avLst/>
          </a:prstGeom>
          <a:ln w="12700">
            <a:miter lim="400000"/>
          </a:ln>
        </p:spPr>
      </p:pic>
      <p:pic>
        <p:nvPicPr>
          <p:cNvPr id="518" name="Google Shape;451;p48" descr="Google Shape;451;p48"/>
          <p:cNvPicPr>
            <a:picLocks noChangeAspect="1"/>
          </p:cNvPicPr>
          <p:nvPr/>
        </p:nvPicPr>
        <p:blipFill>
          <a:blip r:embed="rId4">
            <a:extLst/>
          </a:blip>
          <a:stretch>
            <a:fillRect/>
          </a:stretch>
        </p:blipFill>
        <p:spPr>
          <a:xfrm>
            <a:off x="448075" y="2920300"/>
            <a:ext cx="4880326" cy="335751"/>
          </a:xfrm>
          <a:prstGeom prst="rect">
            <a:avLst/>
          </a:prstGeom>
          <a:ln w="12700">
            <a:miter lim="400000"/>
          </a:ln>
        </p:spPr>
      </p:pic>
      <p:pic>
        <p:nvPicPr>
          <p:cNvPr id="519" name="Google Shape;452;p48" descr="Google Shape;452;p48"/>
          <p:cNvPicPr>
            <a:picLocks noChangeAspect="1"/>
          </p:cNvPicPr>
          <p:nvPr/>
        </p:nvPicPr>
        <p:blipFill>
          <a:blip r:embed="rId5">
            <a:extLst/>
          </a:blip>
          <a:stretch>
            <a:fillRect/>
          </a:stretch>
        </p:blipFill>
        <p:spPr>
          <a:xfrm>
            <a:off x="448072" y="3585500"/>
            <a:ext cx="3646943" cy="496126"/>
          </a:xfrm>
          <a:prstGeom prst="rect">
            <a:avLst/>
          </a:prstGeom>
          <a:ln w="12700">
            <a:miter lim="400000"/>
          </a:ln>
        </p:spPr>
      </p:pic>
      <p:pic>
        <p:nvPicPr>
          <p:cNvPr id="520" name="Google Shape;453;p48" descr="Google Shape;453;p48"/>
          <p:cNvPicPr>
            <a:picLocks noChangeAspect="1"/>
          </p:cNvPicPr>
          <p:nvPr/>
        </p:nvPicPr>
        <p:blipFill>
          <a:blip r:embed="rId6">
            <a:extLst/>
          </a:blip>
          <a:stretch>
            <a:fillRect/>
          </a:stretch>
        </p:blipFill>
        <p:spPr>
          <a:xfrm>
            <a:off x="6264450" y="3307712"/>
            <a:ext cx="2131251" cy="496126"/>
          </a:xfrm>
          <a:prstGeom prst="rect">
            <a:avLst/>
          </a:prstGeom>
          <a:ln w="12700">
            <a:miter lim="400000"/>
          </a:ln>
        </p:spPr>
      </p:pic>
      <p:pic>
        <p:nvPicPr>
          <p:cNvPr id="521" name="Google Shape;454;p48" descr="Google Shape;454;p48"/>
          <p:cNvPicPr>
            <a:picLocks noChangeAspect="1"/>
          </p:cNvPicPr>
          <p:nvPr/>
        </p:nvPicPr>
        <p:blipFill>
          <a:blip r:embed="rId7">
            <a:extLst/>
          </a:blip>
          <a:stretch>
            <a:fillRect/>
          </a:stretch>
        </p:blipFill>
        <p:spPr>
          <a:xfrm>
            <a:off x="6264450" y="2632534"/>
            <a:ext cx="2131251" cy="409467"/>
          </a:xfrm>
          <a:prstGeom prst="rect">
            <a:avLst/>
          </a:prstGeom>
          <a:ln w="12700">
            <a:miter lim="400000"/>
          </a:ln>
        </p:spPr>
      </p:pic>
      <p:sp>
        <p:nvSpPr>
          <p:cNvPr id="522" name="Google Shape;455;p48"/>
          <p:cNvSpPr/>
          <p:nvPr/>
        </p:nvSpPr>
        <p:spPr>
          <a:xfrm>
            <a:off x="303649" y="3466300"/>
            <a:ext cx="3993302" cy="726901"/>
          </a:xfrm>
          <a:prstGeom prst="rect">
            <a:avLst/>
          </a:prstGeom>
          <a:ln>
            <a:solidFill>
              <a:srgbClr val="637052"/>
            </a:solidFill>
          </a:ln>
        </p:spPr>
        <p:txBody>
          <a:bodyPr lIns="0" tIns="0" rIns="0" bIns="0" anchor="ctr"/>
          <a:lstStyle/>
          <a:p>
            <a:pPr/>
          </a:p>
        </p:txBody>
      </p:sp>
      <p:sp>
        <p:nvSpPr>
          <p:cNvPr id="523" name="Google Shape;456;p48"/>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Finite Element Method</a:t>
            </a:r>
          </a:p>
        </p:txBody>
      </p:sp>
      <p:sp>
        <p:nvSpPr>
          <p:cNvPr id="524" name="Google Shape;457;p48"/>
          <p:cNvSpPr/>
          <p:nvPr/>
        </p:nvSpPr>
        <p:spPr>
          <a:xfrm>
            <a:off x="652800" y="656024"/>
            <a:ext cx="7838400" cy="1"/>
          </a:xfrm>
          <a:prstGeom prst="line">
            <a:avLst/>
          </a:prstGeom>
          <a:ln>
            <a:solidFill>
              <a:srgbClr val="637052"/>
            </a:solidFill>
          </a:ln>
        </p:spPr>
        <p:txBody>
          <a:bodyPr lIns="0" tIns="0" rIns="0" bIns="0"/>
          <a:lstStyle/>
          <a:p>
            <a:pPr/>
          </a:p>
        </p:txBody>
      </p:sp>
      <p:sp>
        <p:nvSpPr>
          <p:cNvPr id="525" name="Google Shape;458;p48"/>
          <p:cNvSpPr txBox="1"/>
          <p:nvPr/>
        </p:nvSpPr>
        <p:spPr>
          <a:xfrm>
            <a:off x="652850" y="623249"/>
            <a:ext cx="78384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Left side, 2nd term</a:t>
            </a:r>
          </a:p>
        </p:txBody>
      </p:sp>
      <p:sp>
        <p:nvSpPr>
          <p:cNvPr id="526" name="Google Shape;459;p48"/>
          <p:cNvSpPr/>
          <p:nvPr/>
        </p:nvSpPr>
        <p:spPr>
          <a:xfrm flipH="1">
            <a:off x="5927662" y="2083449"/>
            <a:ext cx="1" cy="2183402"/>
          </a:xfrm>
          <a:prstGeom prst="line">
            <a:avLst/>
          </a:prstGeom>
          <a:ln>
            <a:solidFill>
              <a:srgbClr val="637052"/>
            </a:solidFill>
          </a:ln>
        </p:spPr>
        <p:txBody>
          <a:bodyPr lIns="0" tIns="0" rIns="0" bIns="0"/>
          <a:lstStyle/>
          <a:p>
            <a:pPr/>
          </a:p>
        </p:txBody>
      </p:sp>
      <p:sp>
        <p:nvSpPr>
          <p:cNvPr id="527" name="Google Shape;460;p48"/>
          <p:cNvSpPr/>
          <p:nvPr/>
        </p:nvSpPr>
        <p:spPr>
          <a:xfrm>
            <a:off x="174299" y="1045650"/>
            <a:ext cx="8755201" cy="681001"/>
          </a:xfrm>
          <a:prstGeom prst="roundRect">
            <a:avLst>
              <a:gd name="adj" fmla="val 16667"/>
            </a:avLst>
          </a:prstGeom>
          <a:ln w="19050">
            <a:solidFill>
              <a:srgbClr val="E48312"/>
            </a:solidFill>
          </a:ln>
        </p:spPr>
        <p:txBody>
          <a:bodyPr lIns="0" tIns="0" rIns="0" bIns="0" anchor="ctr"/>
          <a:lstStyle/>
          <a:p>
            <a:pPr/>
          </a:p>
        </p:txBody>
      </p:sp>
      <p:pic>
        <p:nvPicPr>
          <p:cNvPr id="528" name="Google Shape;461;p48" descr="Google Shape;461;p48"/>
          <p:cNvPicPr>
            <a:picLocks noChangeAspect="1"/>
          </p:cNvPicPr>
          <p:nvPr/>
        </p:nvPicPr>
        <p:blipFill>
          <a:blip r:embed="rId8">
            <a:extLst/>
          </a:blip>
          <a:stretch>
            <a:fillRect/>
          </a:stretch>
        </p:blipFill>
        <p:spPr>
          <a:xfrm>
            <a:off x="231675" y="1176175"/>
            <a:ext cx="8584801" cy="412247"/>
          </a:xfrm>
          <a:prstGeom prst="rect">
            <a:avLst/>
          </a:prstGeom>
          <a:ln w="12700">
            <a:miter lim="400000"/>
          </a:ln>
        </p:spPr>
      </p:pic>
      <p:sp>
        <p:nvSpPr>
          <p:cNvPr id="529" name="Google Shape;462;p48"/>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530" name="Google Shape;463;p48"/>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531" name="Google Shape;464;p48" descr="Google Shape;464;p48"/>
          <p:cNvPicPr>
            <a:picLocks noChangeAspect="1"/>
          </p:cNvPicPr>
          <p:nvPr/>
        </p:nvPicPr>
        <p:blipFill>
          <a:blip r:embed="rId9">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5" name="Google Shape;469;p49" descr="Google Shape;469;p49"/>
          <p:cNvPicPr>
            <a:picLocks noChangeAspect="1"/>
          </p:cNvPicPr>
          <p:nvPr/>
        </p:nvPicPr>
        <p:blipFill>
          <a:blip r:embed="rId3">
            <a:extLst/>
          </a:blip>
          <a:stretch>
            <a:fillRect/>
          </a:stretch>
        </p:blipFill>
        <p:spPr>
          <a:xfrm>
            <a:off x="6298274" y="3357700"/>
            <a:ext cx="1765776" cy="420001"/>
          </a:xfrm>
          <a:prstGeom prst="rect">
            <a:avLst/>
          </a:prstGeom>
          <a:ln w="12700">
            <a:miter lim="400000"/>
          </a:ln>
        </p:spPr>
      </p:pic>
      <p:sp>
        <p:nvSpPr>
          <p:cNvPr id="536" name="Google Shape;470;p49"/>
          <p:cNvSpPr/>
          <p:nvPr/>
        </p:nvSpPr>
        <p:spPr>
          <a:xfrm>
            <a:off x="489762" y="3686324"/>
            <a:ext cx="3427802" cy="681001"/>
          </a:xfrm>
          <a:prstGeom prst="rect">
            <a:avLst/>
          </a:prstGeom>
          <a:ln>
            <a:solidFill>
              <a:srgbClr val="637052"/>
            </a:solidFill>
          </a:ln>
        </p:spPr>
        <p:txBody>
          <a:bodyPr lIns="0" tIns="0" rIns="0" bIns="0" anchor="ctr"/>
          <a:lstStyle/>
          <a:p>
            <a:pPr/>
          </a:p>
        </p:txBody>
      </p:sp>
      <p:sp>
        <p:nvSpPr>
          <p:cNvPr id="537" name="Google Shape;471;p49"/>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Finite Element Method</a:t>
            </a:r>
          </a:p>
        </p:txBody>
      </p:sp>
      <p:sp>
        <p:nvSpPr>
          <p:cNvPr id="538" name="Google Shape;472;p49"/>
          <p:cNvSpPr/>
          <p:nvPr/>
        </p:nvSpPr>
        <p:spPr>
          <a:xfrm>
            <a:off x="652800" y="656024"/>
            <a:ext cx="7838400" cy="1"/>
          </a:xfrm>
          <a:prstGeom prst="line">
            <a:avLst/>
          </a:prstGeom>
          <a:ln>
            <a:solidFill>
              <a:srgbClr val="637052"/>
            </a:solidFill>
          </a:ln>
        </p:spPr>
        <p:txBody>
          <a:bodyPr lIns="0" tIns="0" rIns="0" bIns="0"/>
          <a:lstStyle/>
          <a:p>
            <a:pPr/>
          </a:p>
        </p:txBody>
      </p:sp>
      <p:sp>
        <p:nvSpPr>
          <p:cNvPr id="539" name="Google Shape;473;p49"/>
          <p:cNvSpPr txBox="1"/>
          <p:nvPr/>
        </p:nvSpPr>
        <p:spPr>
          <a:xfrm>
            <a:off x="652850" y="623249"/>
            <a:ext cx="78384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Right side, 4th term</a:t>
            </a:r>
          </a:p>
        </p:txBody>
      </p:sp>
      <p:sp>
        <p:nvSpPr>
          <p:cNvPr id="540" name="Google Shape;474;p49"/>
          <p:cNvSpPr/>
          <p:nvPr/>
        </p:nvSpPr>
        <p:spPr>
          <a:xfrm flipH="1">
            <a:off x="5927662" y="2083449"/>
            <a:ext cx="1" cy="2183402"/>
          </a:xfrm>
          <a:prstGeom prst="line">
            <a:avLst/>
          </a:prstGeom>
          <a:ln>
            <a:solidFill>
              <a:srgbClr val="637052"/>
            </a:solidFill>
          </a:ln>
        </p:spPr>
        <p:txBody>
          <a:bodyPr lIns="0" tIns="0" rIns="0" bIns="0"/>
          <a:lstStyle/>
          <a:p>
            <a:pPr/>
          </a:p>
        </p:txBody>
      </p:sp>
      <p:sp>
        <p:nvSpPr>
          <p:cNvPr id="541" name="Google Shape;475;p49"/>
          <p:cNvSpPr/>
          <p:nvPr/>
        </p:nvSpPr>
        <p:spPr>
          <a:xfrm>
            <a:off x="174299" y="1045650"/>
            <a:ext cx="8755201" cy="681001"/>
          </a:xfrm>
          <a:prstGeom prst="roundRect">
            <a:avLst>
              <a:gd name="adj" fmla="val 16667"/>
            </a:avLst>
          </a:prstGeom>
          <a:ln w="19050">
            <a:solidFill>
              <a:srgbClr val="E48312"/>
            </a:solidFill>
          </a:ln>
        </p:spPr>
        <p:txBody>
          <a:bodyPr lIns="0" tIns="0" rIns="0" bIns="0" anchor="ctr"/>
          <a:lstStyle/>
          <a:p>
            <a:pPr/>
          </a:p>
        </p:txBody>
      </p:sp>
      <p:pic>
        <p:nvPicPr>
          <p:cNvPr id="542" name="Google Shape;476;p49" descr="Google Shape;476;p49"/>
          <p:cNvPicPr>
            <a:picLocks noChangeAspect="1"/>
          </p:cNvPicPr>
          <p:nvPr/>
        </p:nvPicPr>
        <p:blipFill>
          <a:blip r:embed="rId4">
            <a:extLst/>
          </a:blip>
          <a:stretch>
            <a:fillRect/>
          </a:stretch>
        </p:blipFill>
        <p:spPr>
          <a:xfrm>
            <a:off x="231675" y="1176175"/>
            <a:ext cx="8584801" cy="412247"/>
          </a:xfrm>
          <a:prstGeom prst="rect">
            <a:avLst/>
          </a:prstGeom>
          <a:ln w="12700">
            <a:miter lim="400000"/>
          </a:ln>
        </p:spPr>
      </p:pic>
      <p:pic>
        <p:nvPicPr>
          <p:cNvPr id="543" name="Google Shape;477;p49" descr="Google Shape;477;p49"/>
          <p:cNvPicPr>
            <a:picLocks noChangeAspect="1"/>
          </p:cNvPicPr>
          <p:nvPr/>
        </p:nvPicPr>
        <p:blipFill>
          <a:blip r:embed="rId5">
            <a:extLst/>
          </a:blip>
          <a:stretch>
            <a:fillRect/>
          </a:stretch>
        </p:blipFill>
        <p:spPr>
          <a:xfrm>
            <a:off x="548524" y="2112724"/>
            <a:ext cx="3310289" cy="504101"/>
          </a:xfrm>
          <a:prstGeom prst="rect">
            <a:avLst/>
          </a:prstGeom>
          <a:ln w="12700">
            <a:miter lim="400000"/>
          </a:ln>
        </p:spPr>
      </p:pic>
      <p:pic>
        <p:nvPicPr>
          <p:cNvPr id="544" name="Google Shape;478;p49" descr="Google Shape;478;p49"/>
          <p:cNvPicPr>
            <a:picLocks noChangeAspect="1"/>
          </p:cNvPicPr>
          <p:nvPr/>
        </p:nvPicPr>
        <p:blipFill>
          <a:blip r:embed="rId6">
            <a:extLst/>
          </a:blip>
          <a:stretch>
            <a:fillRect/>
          </a:stretch>
        </p:blipFill>
        <p:spPr>
          <a:xfrm>
            <a:off x="548524" y="2945449"/>
            <a:ext cx="5042629" cy="412251"/>
          </a:xfrm>
          <a:prstGeom prst="rect">
            <a:avLst/>
          </a:prstGeom>
          <a:ln w="12700">
            <a:miter lim="400000"/>
          </a:ln>
        </p:spPr>
      </p:pic>
      <p:pic>
        <p:nvPicPr>
          <p:cNvPr id="545" name="Google Shape;479;p49" descr="Google Shape;479;p49"/>
          <p:cNvPicPr>
            <a:picLocks noChangeAspect="1"/>
          </p:cNvPicPr>
          <p:nvPr/>
        </p:nvPicPr>
        <p:blipFill>
          <a:blip r:embed="rId7">
            <a:extLst/>
          </a:blip>
          <a:stretch>
            <a:fillRect/>
          </a:stretch>
        </p:blipFill>
        <p:spPr>
          <a:xfrm>
            <a:off x="589512" y="3756600"/>
            <a:ext cx="3251727" cy="540451"/>
          </a:xfrm>
          <a:prstGeom prst="rect">
            <a:avLst/>
          </a:prstGeom>
          <a:ln w="12700">
            <a:miter lim="400000"/>
          </a:ln>
        </p:spPr>
      </p:pic>
      <p:pic>
        <p:nvPicPr>
          <p:cNvPr id="546" name="Google Shape;480;p49" descr="Google Shape;480;p49"/>
          <p:cNvPicPr>
            <a:picLocks noChangeAspect="1"/>
          </p:cNvPicPr>
          <p:nvPr/>
        </p:nvPicPr>
        <p:blipFill>
          <a:blip r:embed="rId8">
            <a:extLst/>
          </a:blip>
          <a:stretch>
            <a:fillRect/>
          </a:stretch>
        </p:blipFill>
        <p:spPr>
          <a:xfrm>
            <a:off x="6298274" y="2477774"/>
            <a:ext cx="2589076" cy="467676"/>
          </a:xfrm>
          <a:prstGeom prst="rect">
            <a:avLst/>
          </a:prstGeom>
          <a:ln w="12700">
            <a:miter lim="400000"/>
          </a:ln>
        </p:spPr>
      </p:pic>
      <p:sp>
        <p:nvSpPr>
          <p:cNvPr id="547" name="Google Shape;481;p49"/>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548" name="Google Shape;482;p49"/>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549" name="Google Shape;483;p49" descr="Google Shape;483;p49"/>
          <p:cNvPicPr>
            <a:picLocks noChangeAspect="1"/>
          </p:cNvPicPr>
          <p:nvPr/>
        </p:nvPicPr>
        <p:blipFill>
          <a:blip r:embed="rId9">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Google Shape;488;p50"/>
          <p:cNvSpPr/>
          <p:nvPr/>
        </p:nvSpPr>
        <p:spPr>
          <a:xfrm>
            <a:off x="296450" y="2548763"/>
            <a:ext cx="5137800" cy="681001"/>
          </a:xfrm>
          <a:prstGeom prst="rect">
            <a:avLst/>
          </a:prstGeom>
          <a:ln>
            <a:solidFill>
              <a:srgbClr val="637052"/>
            </a:solidFill>
          </a:ln>
        </p:spPr>
        <p:txBody>
          <a:bodyPr lIns="0" tIns="0" rIns="0" bIns="0" anchor="ctr"/>
          <a:lstStyle/>
          <a:p>
            <a:pPr/>
          </a:p>
        </p:txBody>
      </p:sp>
      <p:sp>
        <p:nvSpPr>
          <p:cNvPr id="554" name="Google Shape;489;p50"/>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Finite Element Method</a:t>
            </a:r>
          </a:p>
        </p:txBody>
      </p:sp>
      <p:sp>
        <p:nvSpPr>
          <p:cNvPr id="555" name="Google Shape;490;p50"/>
          <p:cNvSpPr/>
          <p:nvPr/>
        </p:nvSpPr>
        <p:spPr>
          <a:xfrm>
            <a:off x="652800" y="656024"/>
            <a:ext cx="7838400" cy="1"/>
          </a:xfrm>
          <a:prstGeom prst="line">
            <a:avLst/>
          </a:prstGeom>
          <a:ln>
            <a:solidFill>
              <a:srgbClr val="637052"/>
            </a:solidFill>
          </a:ln>
        </p:spPr>
        <p:txBody>
          <a:bodyPr lIns="0" tIns="0" rIns="0" bIns="0"/>
          <a:lstStyle/>
          <a:p>
            <a:pPr/>
          </a:p>
        </p:txBody>
      </p:sp>
      <p:sp>
        <p:nvSpPr>
          <p:cNvPr id="556" name="Google Shape;491;p50"/>
          <p:cNvSpPr txBox="1"/>
          <p:nvPr/>
        </p:nvSpPr>
        <p:spPr>
          <a:xfrm>
            <a:off x="652850" y="623249"/>
            <a:ext cx="78384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Right side, 1st 2nd 3rd term</a:t>
            </a:r>
          </a:p>
        </p:txBody>
      </p:sp>
      <p:sp>
        <p:nvSpPr>
          <p:cNvPr id="557" name="Google Shape;492;p50"/>
          <p:cNvSpPr/>
          <p:nvPr/>
        </p:nvSpPr>
        <p:spPr>
          <a:xfrm flipH="1">
            <a:off x="5927662" y="2083449"/>
            <a:ext cx="1" cy="2183402"/>
          </a:xfrm>
          <a:prstGeom prst="line">
            <a:avLst/>
          </a:prstGeom>
          <a:ln>
            <a:solidFill>
              <a:srgbClr val="637052"/>
            </a:solidFill>
          </a:ln>
        </p:spPr>
        <p:txBody>
          <a:bodyPr lIns="0" tIns="0" rIns="0" bIns="0"/>
          <a:lstStyle/>
          <a:p>
            <a:pPr/>
          </a:p>
        </p:txBody>
      </p:sp>
      <p:pic>
        <p:nvPicPr>
          <p:cNvPr id="558" name="Google Shape;493;p50" descr="Google Shape;493;p50"/>
          <p:cNvPicPr>
            <a:picLocks noChangeAspect="1"/>
          </p:cNvPicPr>
          <p:nvPr/>
        </p:nvPicPr>
        <p:blipFill>
          <a:blip r:embed="rId3">
            <a:extLst/>
          </a:blip>
          <a:stretch>
            <a:fillRect/>
          </a:stretch>
        </p:blipFill>
        <p:spPr>
          <a:xfrm>
            <a:off x="1455472" y="3460591"/>
            <a:ext cx="2819752" cy="726926"/>
          </a:xfrm>
          <a:prstGeom prst="rect">
            <a:avLst/>
          </a:prstGeom>
          <a:ln w="12700">
            <a:miter lim="400000"/>
          </a:ln>
        </p:spPr>
      </p:pic>
      <p:sp>
        <p:nvSpPr>
          <p:cNvPr id="559" name="Google Shape;494;p50"/>
          <p:cNvSpPr/>
          <p:nvPr/>
        </p:nvSpPr>
        <p:spPr>
          <a:xfrm>
            <a:off x="174299" y="1045650"/>
            <a:ext cx="8755201" cy="681001"/>
          </a:xfrm>
          <a:prstGeom prst="roundRect">
            <a:avLst>
              <a:gd name="adj" fmla="val 16667"/>
            </a:avLst>
          </a:prstGeom>
          <a:ln w="19050">
            <a:solidFill>
              <a:srgbClr val="E48312"/>
            </a:solidFill>
          </a:ln>
        </p:spPr>
        <p:txBody>
          <a:bodyPr lIns="0" tIns="0" rIns="0" bIns="0" anchor="ctr"/>
          <a:lstStyle/>
          <a:p>
            <a:pPr/>
          </a:p>
        </p:txBody>
      </p:sp>
      <p:pic>
        <p:nvPicPr>
          <p:cNvPr id="560" name="Google Shape;495;p50" descr="Google Shape;495;p50"/>
          <p:cNvPicPr>
            <a:picLocks noChangeAspect="1"/>
          </p:cNvPicPr>
          <p:nvPr/>
        </p:nvPicPr>
        <p:blipFill>
          <a:blip r:embed="rId4">
            <a:extLst/>
          </a:blip>
          <a:stretch>
            <a:fillRect/>
          </a:stretch>
        </p:blipFill>
        <p:spPr>
          <a:xfrm>
            <a:off x="231675" y="1176175"/>
            <a:ext cx="8584801" cy="412247"/>
          </a:xfrm>
          <a:prstGeom prst="rect">
            <a:avLst/>
          </a:prstGeom>
          <a:ln w="12700">
            <a:miter lim="400000"/>
          </a:ln>
        </p:spPr>
      </p:pic>
      <p:pic>
        <p:nvPicPr>
          <p:cNvPr id="561" name="Google Shape;496;p50" descr="Google Shape;496;p50"/>
          <p:cNvPicPr>
            <a:picLocks noChangeAspect="1"/>
          </p:cNvPicPr>
          <p:nvPr/>
        </p:nvPicPr>
        <p:blipFill>
          <a:blip r:embed="rId5">
            <a:extLst/>
          </a:blip>
          <a:stretch>
            <a:fillRect/>
          </a:stretch>
        </p:blipFill>
        <p:spPr>
          <a:xfrm>
            <a:off x="368300" y="2660388"/>
            <a:ext cx="4994100" cy="457726"/>
          </a:xfrm>
          <a:prstGeom prst="rect">
            <a:avLst/>
          </a:prstGeom>
          <a:ln w="12700">
            <a:miter lim="400000"/>
          </a:ln>
        </p:spPr>
      </p:pic>
      <p:pic>
        <p:nvPicPr>
          <p:cNvPr id="562" name="Google Shape;497;p50" descr="Google Shape;497;p50"/>
          <p:cNvPicPr>
            <a:picLocks noChangeAspect="1"/>
          </p:cNvPicPr>
          <p:nvPr/>
        </p:nvPicPr>
        <p:blipFill>
          <a:blip r:embed="rId6">
            <a:extLst/>
          </a:blip>
          <a:stretch>
            <a:fillRect/>
          </a:stretch>
        </p:blipFill>
        <p:spPr>
          <a:xfrm>
            <a:off x="6223000" y="2341549"/>
            <a:ext cx="2551963" cy="1588426"/>
          </a:xfrm>
          <a:prstGeom prst="rect">
            <a:avLst/>
          </a:prstGeom>
          <a:ln w="12700">
            <a:miter lim="400000"/>
          </a:ln>
        </p:spPr>
      </p:pic>
      <p:sp>
        <p:nvSpPr>
          <p:cNvPr id="563" name="Google Shape;498;p50"/>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564" name="Google Shape;499;p50"/>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565" name="Google Shape;500;p50" descr="Google Shape;500;p50"/>
          <p:cNvPicPr>
            <a:picLocks noChangeAspect="1"/>
          </p:cNvPicPr>
          <p:nvPr/>
        </p:nvPicPr>
        <p:blipFill>
          <a:blip r:embed="rId7">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9" name="Google Shape;505;p51" descr="Google Shape;505;p51"/>
          <p:cNvPicPr>
            <a:picLocks noChangeAspect="1"/>
          </p:cNvPicPr>
          <p:nvPr/>
        </p:nvPicPr>
        <p:blipFill>
          <a:blip r:embed="rId3">
            <a:extLst/>
          </a:blip>
          <a:stretch>
            <a:fillRect/>
          </a:stretch>
        </p:blipFill>
        <p:spPr>
          <a:xfrm>
            <a:off x="6292925" y="2514400"/>
            <a:ext cx="2271227" cy="461050"/>
          </a:xfrm>
          <a:prstGeom prst="rect">
            <a:avLst/>
          </a:prstGeom>
          <a:ln w="12700">
            <a:miter lim="400000"/>
          </a:ln>
        </p:spPr>
      </p:pic>
      <p:pic>
        <p:nvPicPr>
          <p:cNvPr id="570" name="Google Shape;506;p51" descr="Google Shape;506;p51"/>
          <p:cNvPicPr>
            <a:picLocks noChangeAspect="1"/>
          </p:cNvPicPr>
          <p:nvPr/>
        </p:nvPicPr>
        <p:blipFill>
          <a:blip r:embed="rId4">
            <a:extLst/>
          </a:blip>
          <a:stretch>
            <a:fillRect/>
          </a:stretch>
        </p:blipFill>
        <p:spPr>
          <a:xfrm>
            <a:off x="6361424" y="3231150"/>
            <a:ext cx="2029260" cy="461051"/>
          </a:xfrm>
          <a:prstGeom prst="rect">
            <a:avLst/>
          </a:prstGeom>
          <a:ln w="12700">
            <a:miter lim="400000"/>
          </a:ln>
        </p:spPr>
      </p:pic>
      <p:sp>
        <p:nvSpPr>
          <p:cNvPr id="571" name="Google Shape;507;p51"/>
          <p:cNvSpPr/>
          <p:nvPr/>
        </p:nvSpPr>
        <p:spPr>
          <a:xfrm>
            <a:off x="1219724" y="2639099"/>
            <a:ext cx="3397201" cy="723601"/>
          </a:xfrm>
          <a:prstGeom prst="rect">
            <a:avLst/>
          </a:prstGeom>
          <a:ln>
            <a:solidFill>
              <a:srgbClr val="637052"/>
            </a:solidFill>
          </a:ln>
        </p:spPr>
        <p:txBody>
          <a:bodyPr lIns="0" tIns="0" rIns="0" bIns="0" anchor="ctr"/>
          <a:lstStyle/>
          <a:p>
            <a:pPr/>
          </a:p>
        </p:txBody>
      </p:sp>
      <p:sp>
        <p:nvSpPr>
          <p:cNvPr id="572" name="Google Shape;508;p51"/>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Finite Element Method</a:t>
            </a:r>
          </a:p>
        </p:txBody>
      </p:sp>
      <p:sp>
        <p:nvSpPr>
          <p:cNvPr id="573" name="Google Shape;509;p51"/>
          <p:cNvSpPr/>
          <p:nvPr/>
        </p:nvSpPr>
        <p:spPr>
          <a:xfrm>
            <a:off x="652800" y="656024"/>
            <a:ext cx="7838400" cy="1"/>
          </a:xfrm>
          <a:prstGeom prst="line">
            <a:avLst/>
          </a:prstGeom>
          <a:ln>
            <a:solidFill>
              <a:srgbClr val="637052"/>
            </a:solidFill>
          </a:ln>
        </p:spPr>
        <p:txBody>
          <a:bodyPr lIns="0" tIns="0" rIns="0" bIns="0"/>
          <a:lstStyle/>
          <a:p>
            <a:pPr/>
          </a:p>
        </p:txBody>
      </p:sp>
      <p:sp>
        <p:nvSpPr>
          <p:cNvPr id="574" name="Google Shape;510;p51"/>
          <p:cNvSpPr txBox="1"/>
          <p:nvPr/>
        </p:nvSpPr>
        <p:spPr>
          <a:xfrm>
            <a:off x="652850" y="623249"/>
            <a:ext cx="78384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Left side, 1st term</a:t>
            </a:r>
          </a:p>
        </p:txBody>
      </p:sp>
      <p:sp>
        <p:nvSpPr>
          <p:cNvPr id="575" name="Google Shape;511;p51"/>
          <p:cNvSpPr/>
          <p:nvPr/>
        </p:nvSpPr>
        <p:spPr>
          <a:xfrm flipH="1">
            <a:off x="5927662" y="2083449"/>
            <a:ext cx="1" cy="2183402"/>
          </a:xfrm>
          <a:prstGeom prst="line">
            <a:avLst/>
          </a:prstGeom>
          <a:ln>
            <a:solidFill>
              <a:srgbClr val="637052"/>
            </a:solidFill>
          </a:ln>
        </p:spPr>
        <p:txBody>
          <a:bodyPr lIns="0" tIns="0" rIns="0" bIns="0"/>
          <a:lstStyle/>
          <a:p>
            <a:pPr/>
          </a:p>
        </p:txBody>
      </p:sp>
      <p:sp>
        <p:nvSpPr>
          <p:cNvPr id="576" name="Google Shape;512;p51"/>
          <p:cNvSpPr/>
          <p:nvPr/>
        </p:nvSpPr>
        <p:spPr>
          <a:xfrm>
            <a:off x="174299" y="1045650"/>
            <a:ext cx="8755201" cy="681001"/>
          </a:xfrm>
          <a:prstGeom prst="roundRect">
            <a:avLst>
              <a:gd name="adj" fmla="val 16667"/>
            </a:avLst>
          </a:prstGeom>
          <a:ln w="19050">
            <a:solidFill>
              <a:srgbClr val="E48312"/>
            </a:solidFill>
          </a:ln>
        </p:spPr>
        <p:txBody>
          <a:bodyPr lIns="0" tIns="0" rIns="0" bIns="0" anchor="ctr"/>
          <a:lstStyle/>
          <a:p>
            <a:pPr/>
          </a:p>
        </p:txBody>
      </p:sp>
      <p:pic>
        <p:nvPicPr>
          <p:cNvPr id="577" name="Google Shape;513;p51" descr="Google Shape;513;p51"/>
          <p:cNvPicPr>
            <a:picLocks noChangeAspect="1"/>
          </p:cNvPicPr>
          <p:nvPr/>
        </p:nvPicPr>
        <p:blipFill>
          <a:blip r:embed="rId5">
            <a:extLst/>
          </a:blip>
          <a:stretch>
            <a:fillRect/>
          </a:stretch>
        </p:blipFill>
        <p:spPr>
          <a:xfrm>
            <a:off x="231675" y="1176175"/>
            <a:ext cx="8584801" cy="412247"/>
          </a:xfrm>
          <a:prstGeom prst="rect">
            <a:avLst/>
          </a:prstGeom>
          <a:ln w="12700">
            <a:miter lim="400000"/>
          </a:ln>
        </p:spPr>
      </p:pic>
      <p:pic>
        <p:nvPicPr>
          <p:cNvPr id="578" name="Google Shape;514;p51" descr="Google Shape;514;p51"/>
          <p:cNvPicPr>
            <a:picLocks noChangeAspect="1"/>
          </p:cNvPicPr>
          <p:nvPr/>
        </p:nvPicPr>
        <p:blipFill>
          <a:blip r:embed="rId6">
            <a:extLst/>
          </a:blip>
          <a:stretch>
            <a:fillRect/>
          </a:stretch>
        </p:blipFill>
        <p:spPr>
          <a:xfrm>
            <a:off x="1301750" y="2674950"/>
            <a:ext cx="3212188" cy="609301"/>
          </a:xfrm>
          <a:prstGeom prst="rect">
            <a:avLst/>
          </a:prstGeom>
          <a:ln w="12700">
            <a:miter lim="400000"/>
          </a:ln>
        </p:spPr>
      </p:pic>
      <p:sp>
        <p:nvSpPr>
          <p:cNvPr id="579" name="Google Shape;515;p51"/>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580" name="Google Shape;516;p51"/>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581" name="Google Shape;517;p51" descr="Google Shape;517;p51"/>
          <p:cNvPicPr>
            <a:picLocks noChangeAspect="1"/>
          </p:cNvPicPr>
          <p:nvPr/>
        </p:nvPicPr>
        <p:blipFill>
          <a:blip r:embed="rId7">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5" name="Google Shape;522;p52" descr="Google Shape;522;p52"/>
          <p:cNvPicPr>
            <a:picLocks noChangeAspect="1"/>
          </p:cNvPicPr>
          <p:nvPr/>
        </p:nvPicPr>
        <p:blipFill>
          <a:blip r:embed="rId3">
            <a:extLst/>
          </a:blip>
          <a:stretch>
            <a:fillRect/>
          </a:stretch>
        </p:blipFill>
        <p:spPr>
          <a:xfrm>
            <a:off x="2945575" y="2197611"/>
            <a:ext cx="4919106" cy="223426"/>
          </a:xfrm>
          <a:prstGeom prst="rect">
            <a:avLst/>
          </a:prstGeom>
          <a:ln w="12700">
            <a:miter lim="400000"/>
          </a:ln>
        </p:spPr>
      </p:pic>
      <p:sp>
        <p:nvSpPr>
          <p:cNvPr id="586" name="Google Shape;523;p52"/>
          <p:cNvSpPr txBox="1"/>
          <p:nvPr/>
        </p:nvSpPr>
        <p:spPr>
          <a:xfrm>
            <a:off x="745750" y="2136974"/>
            <a:ext cx="2129701"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200">
                <a:latin typeface="Calibri"/>
                <a:ea typeface="Calibri"/>
                <a:cs typeface="Calibri"/>
                <a:sym typeface="Calibri"/>
              </a:defRPr>
            </a:lvl1pPr>
          </a:lstStyle>
          <a:p>
            <a:pPr/>
            <a:r>
              <a:t>Putting all terms together...</a:t>
            </a:r>
          </a:p>
        </p:txBody>
      </p:sp>
      <p:sp>
        <p:nvSpPr>
          <p:cNvPr id="587" name="Google Shape;524;p52"/>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Finite Element Method</a:t>
            </a:r>
          </a:p>
        </p:txBody>
      </p:sp>
      <p:sp>
        <p:nvSpPr>
          <p:cNvPr id="588" name="Google Shape;525;p52"/>
          <p:cNvSpPr/>
          <p:nvPr/>
        </p:nvSpPr>
        <p:spPr>
          <a:xfrm>
            <a:off x="652800" y="656024"/>
            <a:ext cx="7838400" cy="1"/>
          </a:xfrm>
          <a:prstGeom prst="line">
            <a:avLst/>
          </a:prstGeom>
          <a:ln>
            <a:solidFill>
              <a:srgbClr val="637052"/>
            </a:solidFill>
          </a:ln>
        </p:spPr>
        <p:txBody>
          <a:bodyPr lIns="0" tIns="0" rIns="0" bIns="0"/>
          <a:lstStyle/>
          <a:p>
            <a:pPr/>
          </a:p>
        </p:txBody>
      </p:sp>
      <p:sp>
        <p:nvSpPr>
          <p:cNvPr id="589" name="Google Shape;526;p52"/>
          <p:cNvSpPr txBox="1"/>
          <p:nvPr/>
        </p:nvSpPr>
        <p:spPr>
          <a:xfrm>
            <a:off x="652850" y="623249"/>
            <a:ext cx="78384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Matrix formula for the weak form</a:t>
            </a:r>
          </a:p>
        </p:txBody>
      </p:sp>
      <p:sp>
        <p:nvSpPr>
          <p:cNvPr id="590" name="Google Shape;527;p52"/>
          <p:cNvSpPr/>
          <p:nvPr/>
        </p:nvSpPr>
        <p:spPr>
          <a:xfrm>
            <a:off x="174299" y="1045650"/>
            <a:ext cx="8755201" cy="681001"/>
          </a:xfrm>
          <a:prstGeom prst="roundRect">
            <a:avLst>
              <a:gd name="adj" fmla="val 16667"/>
            </a:avLst>
          </a:prstGeom>
          <a:ln w="19050">
            <a:solidFill>
              <a:srgbClr val="E48312"/>
            </a:solidFill>
          </a:ln>
        </p:spPr>
        <p:txBody>
          <a:bodyPr lIns="0" tIns="0" rIns="0" bIns="0" anchor="ctr"/>
          <a:lstStyle/>
          <a:p>
            <a:pPr/>
          </a:p>
        </p:txBody>
      </p:sp>
      <p:pic>
        <p:nvPicPr>
          <p:cNvPr id="591" name="Google Shape;528;p52" descr="Google Shape;528;p52"/>
          <p:cNvPicPr>
            <a:picLocks noChangeAspect="1"/>
          </p:cNvPicPr>
          <p:nvPr/>
        </p:nvPicPr>
        <p:blipFill>
          <a:blip r:embed="rId4">
            <a:extLst/>
          </a:blip>
          <a:stretch>
            <a:fillRect/>
          </a:stretch>
        </p:blipFill>
        <p:spPr>
          <a:xfrm>
            <a:off x="231675" y="1176175"/>
            <a:ext cx="8584801" cy="412247"/>
          </a:xfrm>
          <a:prstGeom prst="rect">
            <a:avLst/>
          </a:prstGeom>
          <a:ln w="12700">
            <a:miter lim="400000"/>
          </a:ln>
        </p:spPr>
      </p:pic>
      <p:sp>
        <p:nvSpPr>
          <p:cNvPr id="592" name="Google Shape;529;p52"/>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593" name="Google Shape;530;p52"/>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594" name="Google Shape;531;p52" descr="Google Shape;531;p52"/>
          <p:cNvPicPr>
            <a:picLocks noChangeAspect="1"/>
          </p:cNvPicPr>
          <p:nvPr/>
        </p:nvPicPr>
        <p:blipFill>
          <a:blip r:embed="rId5">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8" name="Google Shape;536;p53" descr="Google Shape;536;p53"/>
          <p:cNvPicPr>
            <a:picLocks noChangeAspect="1"/>
          </p:cNvPicPr>
          <p:nvPr/>
        </p:nvPicPr>
        <p:blipFill>
          <a:blip r:embed="rId3">
            <a:extLst/>
          </a:blip>
          <a:stretch>
            <a:fillRect/>
          </a:stretch>
        </p:blipFill>
        <p:spPr>
          <a:xfrm>
            <a:off x="6384361" y="3798175"/>
            <a:ext cx="1152076" cy="184051"/>
          </a:xfrm>
          <a:prstGeom prst="rect">
            <a:avLst/>
          </a:prstGeom>
          <a:ln w="12700">
            <a:miter lim="400000"/>
          </a:ln>
        </p:spPr>
      </p:pic>
      <p:pic>
        <p:nvPicPr>
          <p:cNvPr id="599" name="Google Shape;537;p53" descr="Google Shape;537;p53"/>
          <p:cNvPicPr>
            <a:picLocks noChangeAspect="1"/>
          </p:cNvPicPr>
          <p:nvPr/>
        </p:nvPicPr>
        <p:blipFill>
          <a:blip r:embed="rId4">
            <a:extLst/>
          </a:blip>
          <a:stretch>
            <a:fillRect/>
          </a:stretch>
        </p:blipFill>
        <p:spPr>
          <a:xfrm>
            <a:off x="5801700" y="3048324"/>
            <a:ext cx="2362570" cy="272251"/>
          </a:xfrm>
          <a:prstGeom prst="rect">
            <a:avLst/>
          </a:prstGeom>
          <a:ln w="12700">
            <a:miter lim="400000"/>
          </a:ln>
        </p:spPr>
      </p:pic>
      <p:pic>
        <p:nvPicPr>
          <p:cNvPr id="600" name="Google Shape;538;p53" descr="Google Shape;538;p53"/>
          <p:cNvPicPr>
            <a:picLocks noChangeAspect="1"/>
          </p:cNvPicPr>
          <p:nvPr/>
        </p:nvPicPr>
        <p:blipFill>
          <a:blip r:embed="rId5">
            <a:extLst/>
          </a:blip>
          <a:stretch>
            <a:fillRect/>
          </a:stretch>
        </p:blipFill>
        <p:spPr>
          <a:xfrm>
            <a:off x="2945575" y="2197611"/>
            <a:ext cx="4919106" cy="223426"/>
          </a:xfrm>
          <a:prstGeom prst="rect">
            <a:avLst/>
          </a:prstGeom>
          <a:ln w="12700">
            <a:miter lim="400000"/>
          </a:ln>
        </p:spPr>
      </p:pic>
      <p:sp>
        <p:nvSpPr>
          <p:cNvPr id="601" name="Google Shape;539;p53"/>
          <p:cNvSpPr txBox="1"/>
          <p:nvPr/>
        </p:nvSpPr>
        <p:spPr>
          <a:xfrm>
            <a:off x="652799" y="2870299"/>
            <a:ext cx="4609801" cy="1122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a:latin typeface="Calibri"/>
                <a:ea typeface="Calibri"/>
                <a:cs typeface="Calibri"/>
                <a:sym typeface="Calibri"/>
              </a:defRPr>
            </a:pPr>
            <a:r>
              <a:t>Once the FEM algorithm has been runned, the quantities [</a:t>
            </a:r>
            <a:r>
              <a:rPr i="1"/>
              <a:t>M</a:t>
            </a:r>
            <a:r>
              <a:t>]</a:t>
            </a:r>
            <a:r>
              <a:rPr i="1"/>
              <a:t> </a:t>
            </a:r>
            <a:r>
              <a:t>[</a:t>
            </a:r>
            <a:r>
              <a:rPr i="1"/>
              <a:t>K</a:t>
            </a:r>
            <a:r>
              <a:t>]</a:t>
            </a:r>
            <a:r>
              <a:rPr i="1"/>
              <a:t> </a:t>
            </a:r>
            <a:r>
              <a:t>[</a:t>
            </a:r>
            <a:r>
              <a:rPr i="1"/>
              <a:t>C</a:t>
            </a:r>
            <a:r>
              <a:t>] {</a:t>
            </a:r>
            <a:r>
              <a:rPr i="1"/>
              <a:t>f</a:t>
            </a:r>
            <a:r>
              <a:t>} is obtained. </a:t>
            </a:r>
          </a:p>
          <a:p>
            <a:pPr/>
            <a:endParaRPr sz="1200">
              <a:latin typeface="Calibri"/>
              <a:ea typeface="Calibri"/>
              <a:cs typeface="Calibri"/>
              <a:sym typeface="Calibri"/>
            </a:endParaRPr>
          </a:p>
          <a:p>
            <a:pPr>
              <a:defRPr sz="1200">
                <a:latin typeface="Calibri"/>
                <a:ea typeface="Calibri"/>
                <a:cs typeface="Calibri"/>
                <a:sym typeface="Calibri"/>
              </a:defRPr>
            </a:pPr>
            <a:r>
              <a:t>A linear dynamic system in the 𝚯 variable has to be solved in order to obtain the nodal temperature vector. </a:t>
            </a:r>
          </a:p>
        </p:txBody>
      </p:sp>
      <p:sp>
        <p:nvSpPr>
          <p:cNvPr id="602" name="Google Shape;540;p53"/>
          <p:cNvSpPr txBox="1"/>
          <p:nvPr/>
        </p:nvSpPr>
        <p:spPr>
          <a:xfrm>
            <a:off x="745750" y="2136974"/>
            <a:ext cx="2129701"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200">
                <a:latin typeface="Calibri"/>
                <a:ea typeface="Calibri"/>
                <a:cs typeface="Calibri"/>
                <a:sym typeface="Calibri"/>
              </a:defRPr>
            </a:lvl1pPr>
          </a:lstStyle>
          <a:p>
            <a:pPr/>
            <a:r>
              <a:t>Putting all terms together...</a:t>
            </a:r>
          </a:p>
        </p:txBody>
      </p:sp>
      <p:sp>
        <p:nvSpPr>
          <p:cNvPr id="603" name="Google Shape;541;p53"/>
          <p:cNvSpPr/>
          <p:nvPr/>
        </p:nvSpPr>
        <p:spPr>
          <a:xfrm>
            <a:off x="5621649" y="2939000"/>
            <a:ext cx="2677502" cy="526501"/>
          </a:xfrm>
          <a:prstGeom prst="rect">
            <a:avLst/>
          </a:prstGeom>
          <a:ln w="19050">
            <a:solidFill>
              <a:srgbClr val="637052"/>
            </a:solidFill>
          </a:ln>
        </p:spPr>
        <p:txBody>
          <a:bodyPr lIns="0" tIns="0" rIns="0" bIns="0" anchor="ctr"/>
          <a:lstStyle/>
          <a:p>
            <a:pPr/>
          </a:p>
        </p:txBody>
      </p:sp>
      <p:sp>
        <p:nvSpPr>
          <p:cNvPr id="604" name="Google Shape;542;p53"/>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Finite Element Method</a:t>
            </a:r>
          </a:p>
        </p:txBody>
      </p:sp>
      <p:sp>
        <p:nvSpPr>
          <p:cNvPr id="605" name="Google Shape;543;p53"/>
          <p:cNvSpPr/>
          <p:nvPr/>
        </p:nvSpPr>
        <p:spPr>
          <a:xfrm>
            <a:off x="652800" y="656024"/>
            <a:ext cx="7838400" cy="1"/>
          </a:xfrm>
          <a:prstGeom prst="line">
            <a:avLst/>
          </a:prstGeom>
          <a:ln>
            <a:solidFill>
              <a:srgbClr val="637052"/>
            </a:solidFill>
          </a:ln>
        </p:spPr>
        <p:txBody>
          <a:bodyPr lIns="0" tIns="0" rIns="0" bIns="0"/>
          <a:lstStyle/>
          <a:p>
            <a:pPr/>
          </a:p>
        </p:txBody>
      </p:sp>
      <p:sp>
        <p:nvSpPr>
          <p:cNvPr id="606" name="Google Shape;544;p53"/>
          <p:cNvSpPr txBox="1"/>
          <p:nvPr/>
        </p:nvSpPr>
        <p:spPr>
          <a:xfrm>
            <a:off x="652850" y="623249"/>
            <a:ext cx="78384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Matrix formula for the weak form</a:t>
            </a:r>
          </a:p>
        </p:txBody>
      </p:sp>
      <p:sp>
        <p:nvSpPr>
          <p:cNvPr id="607" name="Google Shape;545;p53"/>
          <p:cNvSpPr/>
          <p:nvPr/>
        </p:nvSpPr>
        <p:spPr>
          <a:xfrm>
            <a:off x="174299" y="1045650"/>
            <a:ext cx="8755201" cy="681001"/>
          </a:xfrm>
          <a:prstGeom prst="roundRect">
            <a:avLst>
              <a:gd name="adj" fmla="val 16667"/>
            </a:avLst>
          </a:prstGeom>
          <a:ln w="19050">
            <a:solidFill>
              <a:srgbClr val="E48312"/>
            </a:solidFill>
          </a:ln>
        </p:spPr>
        <p:txBody>
          <a:bodyPr lIns="0" tIns="0" rIns="0" bIns="0" anchor="ctr"/>
          <a:lstStyle/>
          <a:p>
            <a:pPr/>
          </a:p>
        </p:txBody>
      </p:sp>
      <p:pic>
        <p:nvPicPr>
          <p:cNvPr id="608" name="Google Shape;546;p53" descr="Google Shape;546;p53"/>
          <p:cNvPicPr>
            <a:picLocks noChangeAspect="1"/>
          </p:cNvPicPr>
          <p:nvPr/>
        </p:nvPicPr>
        <p:blipFill>
          <a:blip r:embed="rId6">
            <a:extLst/>
          </a:blip>
          <a:stretch>
            <a:fillRect/>
          </a:stretch>
        </p:blipFill>
        <p:spPr>
          <a:xfrm>
            <a:off x="231675" y="1176175"/>
            <a:ext cx="8584801" cy="412247"/>
          </a:xfrm>
          <a:prstGeom prst="rect">
            <a:avLst/>
          </a:prstGeom>
          <a:ln w="12700">
            <a:miter lim="400000"/>
          </a:ln>
        </p:spPr>
      </p:pic>
      <p:sp>
        <p:nvSpPr>
          <p:cNvPr id="609" name="Google Shape;547;p53"/>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610" name="Google Shape;548;p53"/>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611" name="Google Shape;549;p53" descr="Google Shape;549;p53"/>
          <p:cNvPicPr>
            <a:picLocks noChangeAspect="1"/>
          </p:cNvPicPr>
          <p:nvPr/>
        </p:nvPicPr>
        <p:blipFill>
          <a:blip r:embed="rId7">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Google Shape;167;p27"/>
          <p:cNvSpPr txBox="1"/>
          <p:nvPr>
            <p:ph type="body" sz="half" idx="4294967295"/>
          </p:nvPr>
        </p:nvSpPr>
        <p:spPr>
          <a:xfrm>
            <a:off x="1143000" y="1948126"/>
            <a:ext cx="6858000" cy="1790401"/>
          </a:xfrm>
          <a:prstGeom prst="rect">
            <a:avLst/>
          </a:prstGeom>
          <a:ln w="9525">
            <a:solidFill>
              <a:srgbClr val="000000"/>
            </a:solidFill>
            <a:round/>
          </a:ln>
        </p:spPr>
        <p:txBody>
          <a:bodyPr lIns="34275" tIns="34275" rIns="34275" bIns="34275"/>
          <a:lstStyle/>
          <a:p>
            <a:pPr marL="0" indent="0" algn="just">
              <a:lnSpc>
                <a:spcPct val="90000"/>
              </a:lnSpc>
              <a:buSzTx/>
              <a:buNone/>
              <a:defRPr sz="1400">
                <a:solidFill>
                  <a:srgbClr val="000000"/>
                </a:solidFill>
                <a:latin typeface="Calibri"/>
                <a:ea typeface="Calibri"/>
                <a:cs typeface="Calibri"/>
                <a:sym typeface="Calibri"/>
              </a:defRPr>
            </a:pPr>
            <a:r>
              <a:t>Heat can be transferred in three different ways:</a:t>
            </a:r>
          </a:p>
          <a:p>
            <a:pPr marL="254000" indent="-228600" algn="just">
              <a:lnSpc>
                <a:spcPct val="90000"/>
              </a:lnSpc>
              <a:spcBef>
                <a:spcPts val="800"/>
              </a:spcBef>
              <a:buClr>
                <a:srgbClr val="000000"/>
              </a:buClr>
              <a:buSzPts val="1400"/>
              <a:buChar char="•"/>
              <a:defRPr b="1" sz="1400">
                <a:solidFill>
                  <a:srgbClr val="000000"/>
                </a:solidFill>
                <a:latin typeface="Calibri"/>
                <a:ea typeface="Calibri"/>
                <a:cs typeface="Calibri"/>
                <a:sym typeface="Calibri"/>
              </a:defRPr>
            </a:pPr>
            <a:r>
              <a:t>Conduction</a:t>
            </a:r>
            <a:r>
              <a:rPr b="0"/>
              <a:t>: heat is transmitted by the direct contact between particles of a body  without any motion of the material as a whole </a:t>
            </a:r>
          </a:p>
          <a:p>
            <a:pPr marL="254000" indent="-228600" algn="just">
              <a:lnSpc>
                <a:spcPct val="90000"/>
              </a:lnSpc>
              <a:spcBef>
                <a:spcPts val="800"/>
              </a:spcBef>
              <a:buClr>
                <a:srgbClr val="000000"/>
              </a:buClr>
              <a:buSzPts val="1400"/>
              <a:buChar char="•"/>
              <a:defRPr b="1" sz="1400">
                <a:solidFill>
                  <a:srgbClr val="000000"/>
                </a:solidFill>
                <a:latin typeface="Calibri"/>
                <a:ea typeface="Calibri"/>
                <a:cs typeface="Calibri"/>
                <a:sym typeface="Calibri"/>
              </a:defRPr>
            </a:pPr>
            <a:r>
              <a:t>Convection</a:t>
            </a:r>
            <a:r>
              <a:rPr b="0"/>
              <a:t>: transport of heat as a volume of liquid or gas moves from a region of one temperature to that of another temperature</a:t>
            </a:r>
          </a:p>
          <a:p>
            <a:pPr marL="254000" indent="-228600" algn="just">
              <a:lnSpc>
                <a:spcPct val="90000"/>
              </a:lnSpc>
              <a:spcBef>
                <a:spcPts val="800"/>
              </a:spcBef>
              <a:buClr>
                <a:srgbClr val="000000"/>
              </a:buClr>
              <a:buSzPts val="1400"/>
              <a:buChar char="•"/>
              <a:defRPr b="1" sz="1400">
                <a:solidFill>
                  <a:srgbClr val="000000"/>
                </a:solidFill>
                <a:latin typeface="Calibri"/>
                <a:ea typeface="Calibri"/>
                <a:cs typeface="Calibri"/>
                <a:sym typeface="Calibri"/>
              </a:defRPr>
            </a:pPr>
            <a:r>
              <a:t>Radiation: </a:t>
            </a:r>
            <a:r>
              <a:rPr b="0"/>
              <a:t>heat propagation by means of electromagnetic waves produced by virtue of the temperature of the body</a:t>
            </a:r>
          </a:p>
        </p:txBody>
      </p:sp>
      <p:grpSp>
        <p:nvGrpSpPr>
          <p:cNvPr id="258" name="Google Shape;168;p27"/>
          <p:cNvGrpSpPr/>
          <p:nvPr/>
        </p:nvGrpSpPr>
        <p:grpSpPr>
          <a:xfrm>
            <a:off x="1421700" y="1135349"/>
            <a:ext cx="6300600" cy="478200"/>
            <a:chOff x="0" y="0"/>
            <a:chExt cx="6300599" cy="478199"/>
          </a:xfrm>
        </p:grpSpPr>
        <p:sp>
          <p:nvSpPr>
            <p:cNvPr id="256" name="Rectangle"/>
            <p:cNvSpPr/>
            <p:nvPr/>
          </p:nvSpPr>
          <p:spPr>
            <a:xfrm>
              <a:off x="0" y="-1"/>
              <a:ext cx="6300600" cy="478201"/>
            </a:xfrm>
            <a:prstGeom prst="rect">
              <a:avLst/>
            </a:prstGeom>
            <a:noFill/>
            <a:ln w="9525" cap="flat">
              <a:solidFill>
                <a:srgbClr val="000000"/>
              </a:solidFill>
              <a:prstDash val="solid"/>
              <a:round/>
            </a:ln>
            <a:effectLst/>
          </p:spPr>
          <p:txBody>
            <a:bodyPr wrap="square" lIns="0" tIns="0" rIns="0" bIns="0" numCol="1" anchor="t">
              <a:noAutofit/>
            </a:bodyPr>
            <a:lstStyle/>
            <a:p>
              <a:pPr algn="ctr">
                <a:lnSpc>
                  <a:spcPct val="90000"/>
                </a:lnSpc>
                <a:defRPr>
                  <a:latin typeface="Calibri"/>
                  <a:ea typeface="Calibri"/>
                  <a:cs typeface="Calibri"/>
                  <a:sym typeface="Calibri"/>
                </a:defRPr>
              </a:pPr>
            </a:p>
          </p:txBody>
        </p:sp>
        <p:sp>
          <p:nvSpPr>
            <p:cNvPr id="257" name="Thermodynamically, Heat is a form of energy that is transferred between two systems by virtue of a temperature difference."/>
            <p:cNvSpPr txBox="1"/>
            <p:nvPr/>
          </p:nvSpPr>
          <p:spPr>
            <a:xfrm>
              <a:off x="39062" y="4762"/>
              <a:ext cx="6222476" cy="4546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t">
              <a:spAutoFit/>
            </a:bodyPr>
            <a:lstStyle/>
            <a:p>
              <a:pPr algn="ctr">
                <a:lnSpc>
                  <a:spcPct val="90000"/>
                </a:lnSpc>
                <a:defRPr>
                  <a:latin typeface="Calibri"/>
                  <a:ea typeface="Calibri"/>
                  <a:cs typeface="Calibri"/>
                  <a:sym typeface="Calibri"/>
                </a:defRPr>
              </a:pPr>
              <a:r>
                <a:t>Thermodynamically, </a:t>
              </a:r>
              <a:r>
                <a:rPr b="1"/>
                <a:t>Heat </a:t>
              </a:r>
              <a:r>
                <a:t>is a form of energy that is transferred between two systems by virtue of a temperature difference.</a:t>
              </a:r>
            </a:p>
          </p:txBody>
        </p:sp>
      </p:grpSp>
      <p:sp>
        <p:nvSpPr>
          <p:cNvPr id="259" name="Google Shape;169;p27"/>
          <p:cNvSpPr txBox="1"/>
          <p:nvPr/>
        </p:nvSpPr>
        <p:spPr>
          <a:xfrm>
            <a:off x="486099" y="3916224"/>
            <a:ext cx="8171802" cy="59687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just">
              <a:lnSpc>
                <a:spcPct val="80000"/>
              </a:lnSpc>
              <a:defRPr>
                <a:latin typeface="Calibri"/>
                <a:ea typeface="Calibri"/>
                <a:cs typeface="Calibri"/>
                <a:sym typeface="Calibri"/>
              </a:defRPr>
            </a:lvl1pPr>
          </a:lstStyle>
          <a:p>
            <a:pPr/>
            <a:r>
              <a:t>Conduction occurs in all solids, liquids and gases when a temperature gradient exists. In the fluids, the molecules have freedom of motion and energy is also transferred by movement of the fluid. However, if the fluid is at rest, the heat is transferred by conduction.</a:t>
            </a:r>
          </a:p>
        </p:txBody>
      </p:sp>
      <p:sp>
        <p:nvSpPr>
          <p:cNvPr id="260" name="Google Shape;170;p27"/>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Physical model</a:t>
            </a:r>
          </a:p>
        </p:txBody>
      </p:sp>
      <p:sp>
        <p:nvSpPr>
          <p:cNvPr id="261" name="Google Shape;171;p27"/>
          <p:cNvSpPr/>
          <p:nvPr/>
        </p:nvSpPr>
        <p:spPr>
          <a:xfrm>
            <a:off x="652800" y="656024"/>
            <a:ext cx="7838400" cy="1"/>
          </a:xfrm>
          <a:prstGeom prst="line">
            <a:avLst/>
          </a:prstGeom>
          <a:ln>
            <a:solidFill>
              <a:srgbClr val="637052"/>
            </a:solidFill>
          </a:ln>
        </p:spPr>
        <p:txBody>
          <a:bodyPr lIns="0" tIns="0" rIns="0" bIns="0"/>
          <a:lstStyle/>
          <a:p>
            <a:pPr/>
          </a:p>
        </p:txBody>
      </p:sp>
      <p:sp>
        <p:nvSpPr>
          <p:cNvPr id="262" name="Google Shape;172;p27"/>
          <p:cNvSpPr txBox="1"/>
          <p:nvPr/>
        </p:nvSpPr>
        <p:spPr>
          <a:xfrm>
            <a:off x="0" y="623249"/>
            <a:ext cx="91440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Heat Transmission</a:t>
            </a:r>
          </a:p>
        </p:txBody>
      </p:sp>
      <p:pic>
        <p:nvPicPr>
          <p:cNvPr id="263" name="Google Shape;173;p27" descr="Google Shape;173;p27"/>
          <p:cNvPicPr>
            <a:picLocks noChangeAspect="1"/>
          </p:cNvPicPr>
          <p:nvPr/>
        </p:nvPicPr>
        <p:blipFill>
          <a:blip r:embed="rId2">
            <a:extLst/>
          </a:blip>
          <a:stretch>
            <a:fillRect/>
          </a:stretch>
        </p:blipFill>
        <p:spPr>
          <a:xfrm>
            <a:off x="8168023" y="88924"/>
            <a:ext cx="480042" cy="478199"/>
          </a:xfrm>
          <a:prstGeom prst="rect">
            <a:avLst/>
          </a:prstGeom>
          <a:ln w="12700">
            <a:miter lim="400000"/>
          </a:ln>
        </p:spPr>
      </p:pic>
      <p:pic>
        <p:nvPicPr>
          <p:cNvPr id="264" name="Google Shape;174;p27" descr="Google Shape;174;p27"/>
          <p:cNvPicPr>
            <a:picLocks noChangeAspect="1"/>
          </p:cNvPicPr>
          <p:nvPr/>
        </p:nvPicPr>
        <p:blipFill>
          <a:blip r:embed="rId3">
            <a:extLst/>
          </a:blip>
          <a:stretch>
            <a:fillRect/>
          </a:stretch>
        </p:blipFill>
        <p:spPr>
          <a:xfrm>
            <a:off x="6974050" y="57764"/>
            <a:ext cx="1827872" cy="540526"/>
          </a:xfrm>
          <a:prstGeom prst="rect">
            <a:avLst/>
          </a:prstGeom>
          <a:ln w="12700">
            <a:miter lim="400000"/>
          </a:ln>
        </p:spPr>
      </p:pic>
      <p:sp>
        <p:nvSpPr>
          <p:cNvPr id="265" name="Google Shape;175;p27"/>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266" name="Google Shape;176;p27"/>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5" name="Google Shape;554;p54" descr="Google Shape;554;p54"/>
          <p:cNvPicPr>
            <a:picLocks noChangeAspect="1"/>
          </p:cNvPicPr>
          <p:nvPr/>
        </p:nvPicPr>
        <p:blipFill>
          <a:blip r:embed="rId3">
            <a:extLst/>
          </a:blip>
          <a:stretch>
            <a:fillRect/>
          </a:stretch>
        </p:blipFill>
        <p:spPr>
          <a:xfrm>
            <a:off x="4842290" y="1369475"/>
            <a:ext cx="2712840" cy="609301"/>
          </a:xfrm>
          <a:prstGeom prst="rect">
            <a:avLst/>
          </a:prstGeom>
          <a:ln w="12700">
            <a:miter lim="400000"/>
          </a:ln>
        </p:spPr>
      </p:pic>
      <p:pic>
        <p:nvPicPr>
          <p:cNvPr id="616" name="Google Shape;555;p54" descr="Google Shape;555;p54"/>
          <p:cNvPicPr>
            <a:picLocks noChangeAspect="1"/>
          </p:cNvPicPr>
          <p:nvPr/>
        </p:nvPicPr>
        <p:blipFill>
          <a:blip r:embed="rId4">
            <a:extLst/>
          </a:blip>
          <a:stretch>
            <a:fillRect/>
          </a:stretch>
        </p:blipFill>
        <p:spPr>
          <a:xfrm>
            <a:off x="4875798" y="3620325"/>
            <a:ext cx="1637426" cy="220551"/>
          </a:xfrm>
          <a:prstGeom prst="rect">
            <a:avLst/>
          </a:prstGeom>
          <a:ln w="12700">
            <a:miter lim="400000"/>
          </a:ln>
        </p:spPr>
      </p:pic>
      <p:pic>
        <p:nvPicPr>
          <p:cNvPr id="617" name="Google Shape;556;p54" descr="Google Shape;556;p54"/>
          <p:cNvPicPr>
            <a:picLocks noChangeAspect="1"/>
          </p:cNvPicPr>
          <p:nvPr/>
        </p:nvPicPr>
        <p:blipFill>
          <a:blip r:embed="rId5">
            <a:extLst/>
          </a:blip>
          <a:stretch>
            <a:fillRect/>
          </a:stretch>
        </p:blipFill>
        <p:spPr>
          <a:xfrm>
            <a:off x="4875800" y="2616000"/>
            <a:ext cx="2212727" cy="682326"/>
          </a:xfrm>
          <a:prstGeom prst="rect">
            <a:avLst/>
          </a:prstGeom>
          <a:ln w="12700">
            <a:miter lim="400000"/>
          </a:ln>
        </p:spPr>
      </p:pic>
      <p:sp>
        <p:nvSpPr>
          <p:cNvPr id="618" name="Google Shape;557;p54"/>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Finite Element Method</a:t>
            </a:r>
          </a:p>
        </p:txBody>
      </p:sp>
      <p:sp>
        <p:nvSpPr>
          <p:cNvPr id="619" name="Google Shape;558;p54"/>
          <p:cNvSpPr/>
          <p:nvPr/>
        </p:nvSpPr>
        <p:spPr>
          <a:xfrm>
            <a:off x="652800" y="656024"/>
            <a:ext cx="7838400" cy="1"/>
          </a:xfrm>
          <a:prstGeom prst="line">
            <a:avLst/>
          </a:prstGeom>
          <a:ln>
            <a:solidFill>
              <a:srgbClr val="637052"/>
            </a:solidFill>
          </a:ln>
        </p:spPr>
        <p:txBody>
          <a:bodyPr lIns="0" tIns="0" rIns="0" bIns="0"/>
          <a:lstStyle/>
          <a:p>
            <a:pPr/>
          </a:p>
        </p:txBody>
      </p:sp>
      <p:sp>
        <p:nvSpPr>
          <p:cNvPr id="620" name="Google Shape;559;p54"/>
          <p:cNvSpPr txBox="1"/>
          <p:nvPr/>
        </p:nvSpPr>
        <p:spPr>
          <a:xfrm>
            <a:off x="652850" y="623249"/>
            <a:ext cx="78384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Shape functions, 1</a:t>
            </a:r>
          </a:p>
        </p:txBody>
      </p:sp>
      <p:sp>
        <p:nvSpPr>
          <p:cNvPr id="621" name="Google Shape;560;p54"/>
          <p:cNvSpPr txBox="1"/>
          <p:nvPr/>
        </p:nvSpPr>
        <p:spPr>
          <a:xfrm>
            <a:off x="323900" y="1323975"/>
            <a:ext cx="3944400" cy="28498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1200">
                <a:latin typeface="Calibri"/>
                <a:ea typeface="Calibri"/>
                <a:cs typeface="Calibri"/>
                <a:sym typeface="Calibri"/>
              </a:defRPr>
            </a:pPr>
            <a:r>
              <a:t>We have three nodes and we want to introduce a polynomial interpolation for the temperature of the element </a:t>
            </a:r>
            <a:r>
              <a:rPr i="1"/>
              <a:t>e</a:t>
            </a:r>
          </a:p>
          <a:p>
            <a:pPr algn="r"/>
            <a:endParaRPr sz="1200">
              <a:latin typeface="Calibri"/>
              <a:ea typeface="Calibri"/>
              <a:cs typeface="Calibri"/>
              <a:sym typeface="Calibri"/>
            </a:endParaRPr>
          </a:p>
          <a:p>
            <a:pPr algn="r"/>
            <a:endParaRPr sz="1200">
              <a:latin typeface="Calibri"/>
              <a:ea typeface="Calibri"/>
              <a:cs typeface="Calibri"/>
              <a:sym typeface="Calibri"/>
            </a:endParaRPr>
          </a:p>
          <a:p>
            <a:pPr algn="r"/>
            <a:endParaRPr sz="1200">
              <a:latin typeface="Calibri"/>
              <a:ea typeface="Calibri"/>
              <a:cs typeface="Calibri"/>
              <a:sym typeface="Calibri"/>
            </a:endParaRPr>
          </a:p>
          <a:p>
            <a:pPr algn="r"/>
            <a:endParaRPr sz="1200">
              <a:latin typeface="Calibri"/>
              <a:ea typeface="Calibri"/>
              <a:cs typeface="Calibri"/>
              <a:sym typeface="Calibri"/>
            </a:endParaRPr>
          </a:p>
          <a:p>
            <a:pPr algn="r"/>
            <a:endParaRPr sz="1200">
              <a:latin typeface="Calibri"/>
              <a:ea typeface="Calibri"/>
              <a:cs typeface="Calibri"/>
              <a:sym typeface="Calibri"/>
            </a:endParaRPr>
          </a:p>
          <a:p>
            <a:pPr algn="r"/>
            <a:endParaRPr sz="1200">
              <a:latin typeface="Calibri"/>
              <a:ea typeface="Calibri"/>
              <a:cs typeface="Calibri"/>
              <a:sym typeface="Calibri"/>
            </a:endParaRPr>
          </a:p>
          <a:p>
            <a:pPr algn="r"/>
            <a:endParaRPr sz="1200">
              <a:latin typeface="Calibri"/>
              <a:ea typeface="Calibri"/>
              <a:cs typeface="Calibri"/>
              <a:sym typeface="Calibri"/>
            </a:endParaRPr>
          </a:p>
          <a:p>
            <a:pPr algn="r"/>
            <a:endParaRPr sz="1200">
              <a:latin typeface="Calibri"/>
              <a:ea typeface="Calibri"/>
              <a:cs typeface="Calibri"/>
              <a:sym typeface="Calibri"/>
            </a:endParaRPr>
          </a:p>
          <a:p>
            <a:pPr algn="r">
              <a:defRPr sz="1200">
                <a:latin typeface="Calibri"/>
                <a:ea typeface="Calibri"/>
                <a:cs typeface="Calibri"/>
                <a:sym typeface="Calibri"/>
              </a:defRPr>
            </a:pPr>
            <a:r>
              <a:t>We impose that the temperature at each nodal points is equal to the corresponding nodal temperature</a:t>
            </a:r>
          </a:p>
          <a:p>
            <a:pPr algn="r"/>
            <a:endParaRPr sz="1200">
              <a:latin typeface="Calibri"/>
              <a:ea typeface="Calibri"/>
              <a:cs typeface="Calibri"/>
              <a:sym typeface="Calibri"/>
            </a:endParaRPr>
          </a:p>
        </p:txBody>
      </p:sp>
      <p:sp>
        <p:nvSpPr>
          <p:cNvPr id="622" name="Google Shape;561;p54"/>
          <p:cNvSpPr/>
          <p:nvPr/>
        </p:nvSpPr>
        <p:spPr>
          <a:xfrm flipH="1">
            <a:off x="4572049" y="1043249"/>
            <a:ext cx="1" cy="3538801"/>
          </a:xfrm>
          <a:prstGeom prst="line">
            <a:avLst/>
          </a:prstGeom>
          <a:ln>
            <a:solidFill>
              <a:srgbClr val="637052"/>
            </a:solidFill>
          </a:ln>
        </p:spPr>
        <p:txBody>
          <a:bodyPr lIns="0" tIns="0" rIns="0" bIns="0"/>
          <a:lstStyle/>
          <a:p>
            <a:pPr/>
          </a:p>
        </p:txBody>
      </p:sp>
      <p:pic>
        <p:nvPicPr>
          <p:cNvPr id="623" name="Google Shape;562;p54" descr="Google Shape;562;p54"/>
          <p:cNvPicPr>
            <a:picLocks noChangeAspect="1"/>
          </p:cNvPicPr>
          <p:nvPr/>
        </p:nvPicPr>
        <p:blipFill>
          <a:blip r:embed="rId6">
            <a:extLst/>
          </a:blip>
          <a:stretch>
            <a:fillRect/>
          </a:stretch>
        </p:blipFill>
        <p:spPr>
          <a:xfrm>
            <a:off x="1658024" y="2024600"/>
            <a:ext cx="1439901" cy="1094326"/>
          </a:xfrm>
          <a:prstGeom prst="rect">
            <a:avLst/>
          </a:prstGeom>
          <a:ln w="12700">
            <a:miter lim="400000"/>
          </a:ln>
        </p:spPr>
      </p:pic>
      <p:sp>
        <p:nvSpPr>
          <p:cNvPr id="624" name="Google Shape;563;p54"/>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625" name="Google Shape;564;p54"/>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626" name="Google Shape;565;p54" descr="Google Shape;565;p54"/>
          <p:cNvPicPr>
            <a:picLocks noChangeAspect="1"/>
          </p:cNvPicPr>
          <p:nvPr/>
        </p:nvPicPr>
        <p:blipFill>
          <a:blip r:embed="rId7">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0" name="Google Shape;570;p55" descr="Google Shape;570;p55"/>
          <p:cNvPicPr>
            <a:picLocks noChangeAspect="1"/>
          </p:cNvPicPr>
          <p:nvPr/>
        </p:nvPicPr>
        <p:blipFill>
          <a:blip r:embed="rId3">
            <a:extLst/>
          </a:blip>
          <a:stretch>
            <a:fillRect/>
          </a:stretch>
        </p:blipFill>
        <p:spPr>
          <a:xfrm>
            <a:off x="4882624" y="1632724"/>
            <a:ext cx="1724826" cy="199526"/>
          </a:xfrm>
          <a:prstGeom prst="rect">
            <a:avLst/>
          </a:prstGeom>
          <a:ln w="12700">
            <a:miter lim="400000"/>
          </a:ln>
        </p:spPr>
      </p:pic>
      <p:pic>
        <p:nvPicPr>
          <p:cNvPr id="631" name="Google Shape;571;p55" descr="Google Shape;571;p55"/>
          <p:cNvPicPr>
            <a:picLocks noChangeAspect="1"/>
          </p:cNvPicPr>
          <p:nvPr/>
        </p:nvPicPr>
        <p:blipFill>
          <a:blip r:embed="rId4">
            <a:extLst/>
          </a:blip>
          <a:stretch>
            <a:fillRect/>
          </a:stretch>
        </p:blipFill>
        <p:spPr>
          <a:xfrm>
            <a:off x="4882624" y="1238225"/>
            <a:ext cx="2462232" cy="199526"/>
          </a:xfrm>
          <a:prstGeom prst="rect">
            <a:avLst/>
          </a:prstGeom>
          <a:ln w="12700">
            <a:miter lim="400000"/>
          </a:ln>
        </p:spPr>
      </p:pic>
      <p:pic>
        <p:nvPicPr>
          <p:cNvPr id="632" name="Google Shape;572;p55" descr="Google Shape;572;p55"/>
          <p:cNvPicPr>
            <a:picLocks noChangeAspect="1"/>
          </p:cNvPicPr>
          <p:nvPr/>
        </p:nvPicPr>
        <p:blipFill>
          <a:blip r:embed="rId5">
            <a:extLst/>
          </a:blip>
          <a:stretch>
            <a:fillRect/>
          </a:stretch>
        </p:blipFill>
        <p:spPr>
          <a:xfrm>
            <a:off x="4882624" y="2277337"/>
            <a:ext cx="3380928" cy="981227"/>
          </a:xfrm>
          <a:prstGeom prst="rect">
            <a:avLst/>
          </a:prstGeom>
          <a:ln w="12700">
            <a:miter lim="400000"/>
          </a:ln>
        </p:spPr>
      </p:pic>
      <p:pic>
        <p:nvPicPr>
          <p:cNvPr id="633" name="Google Shape;573;p55" descr="Google Shape;573;p55"/>
          <p:cNvPicPr>
            <a:picLocks noChangeAspect="1"/>
          </p:cNvPicPr>
          <p:nvPr/>
        </p:nvPicPr>
        <p:blipFill>
          <a:blip r:embed="rId6">
            <a:extLst/>
          </a:blip>
          <a:stretch>
            <a:fillRect/>
          </a:stretch>
        </p:blipFill>
        <p:spPr>
          <a:xfrm>
            <a:off x="4882624" y="3703675"/>
            <a:ext cx="3848963" cy="293626"/>
          </a:xfrm>
          <a:prstGeom prst="rect">
            <a:avLst/>
          </a:prstGeom>
          <a:ln w="12700">
            <a:miter lim="400000"/>
          </a:ln>
        </p:spPr>
      </p:pic>
      <p:sp>
        <p:nvSpPr>
          <p:cNvPr id="634" name="Google Shape;574;p55"/>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Finite Element Method</a:t>
            </a:r>
          </a:p>
        </p:txBody>
      </p:sp>
      <p:sp>
        <p:nvSpPr>
          <p:cNvPr id="635" name="Google Shape;575;p55"/>
          <p:cNvSpPr/>
          <p:nvPr/>
        </p:nvSpPr>
        <p:spPr>
          <a:xfrm>
            <a:off x="652800" y="656024"/>
            <a:ext cx="7838400" cy="1"/>
          </a:xfrm>
          <a:prstGeom prst="line">
            <a:avLst/>
          </a:prstGeom>
          <a:ln>
            <a:solidFill>
              <a:srgbClr val="637052"/>
            </a:solidFill>
          </a:ln>
        </p:spPr>
        <p:txBody>
          <a:bodyPr lIns="0" tIns="0" rIns="0" bIns="0"/>
          <a:lstStyle/>
          <a:p>
            <a:pPr/>
          </a:p>
        </p:txBody>
      </p:sp>
      <p:sp>
        <p:nvSpPr>
          <p:cNvPr id="636" name="Google Shape;576;p55"/>
          <p:cNvSpPr txBox="1"/>
          <p:nvPr/>
        </p:nvSpPr>
        <p:spPr>
          <a:xfrm>
            <a:off x="652850" y="623249"/>
            <a:ext cx="78384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Shape functions, 2</a:t>
            </a:r>
          </a:p>
        </p:txBody>
      </p:sp>
      <p:sp>
        <p:nvSpPr>
          <p:cNvPr id="637" name="Google Shape;577;p55"/>
          <p:cNvSpPr/>
          <p:nvPr/>
        </p:nvSpPr>
        <p:spPr>
          <a:xfrm flipH="1">
            <a:off x="4572049" y="1043249"/>
            <a:ext cx="1" cy="3538801"/>
          </a:xfrm>
          <a:prstGeom prst="line">
            <a:avLst/>
          </a:prstGeom>
          <a:ln>
            <a:solidFill>
              <a:srgbClr val="637052"/>
            </a:solidFill>
          </a:ln>
        </p:spPr>
        <p:txBody>
          <a:bodyPr lIns="0" tIns="0" rIns="0" bIns="0"/>
          <a:lstStyle/>
          <a:p>
            <a:pPr/>
          </a:p>
        </p:txBody>
      </p:sp>
      <p:sp>
        <p:nvSpPr>
          <p:cNvPr id="638" name="Google Shape;578;p55"/>
          <p:cNvSpPr txBox="1"/>
          <p:nvPr/>
        </p:nvSpPr>
        <p:spPr>
          <a:xfrm>
            <a:off x="735674" y="1289549"/>
            <a:ext cx="3662402" cy="3129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1200">
                <a:latin typeface="Calibri"/>
                <a:ea typeface="Calibri"/>
                <a:cs typeface="Calibri"/>
                <a:sym typeface="Calibri"/>
              </a:defRPr>
            </a:pPr>
            <a:r>
              <a:t>We obtain an expression for the shape function </a:t>
            </a:r>
          </a:p>
          <a:p>
            <a:pPr algn="r"/>
            <a:endParaRPr sz="1200">
              <a:latin typeface="Calibri"/>
              <a:ea typeface="Calibri"/>
              <a:cs typeface="Calibri"/>
              <a:sym typeface="Calibri"/>
            </a:endParaRPr>
          </a:p>
          <a:p>
            <a:pPr algn="r"/>
            <a:endParaRPr sz="1200">
              <a:latin typeface="Calibri"/>
              <a:ea typeface="Calibri"/>
              <a:cs typeface="Calibri"/>
              <a:sym typeface="Calibri"/>
            </a:endParaRPr>
          </a:p>
          <a:p>
            <a:pPr algn="r"/>
            <a:endParaRPr sz="1200">
              <a:latin typeface="Calibri"/>
              <a:ea typeface="Calibri"/>
              <a:cs typeface="Calibri"/>
              <a:sym typeface="Calibri"/>
            </a:endParaRPr>
          </a:p>
          <a:p>
            <a:pPr algn="r"/>
            <a:endParaRPr>
              <a:latin typeface="Calibri"/>
              <a:ea typeface="Calibri"/>
              <a:cs typeface="Calibri"/>
              <a:sym typeface="Calibri"/>
            </a:endParaRPr>
          </a:p>
          <a:p>
            <a:pPr algn="r">
              <a:defRPr sz="1200">
                <a:latin typeface="Calibri"/>
                <a:ea typeface="Calibri"/>
                <a:cs typeface="Calibri"/>
                <a:sym typeface="Calibri"/>
              </a:defRPr>
            </a:pPr>
            <a:r>
              <a:t>If one does the math, the following expression are obtained for the three shape functions</a:t>
            </a:r>
          </a:p>
          <a:p>
            <a:pPr algn="r"/>
            <a:endParaRPr sz="1200">
              <a:latin typeface="Calibri"/>
              <a:ea typeface="Calibri"/>
              <a:cs typeface="Calibri"/>
              <a:sym typeface="Calibri"/>
            </a:endParaRPr>
          </a:p>
          <a:p>
            <a:pPr algn="r"/>
            <a:endParaRPr sz="1200">
              <a:latin typeface="Calibri"/>
              <a:ea typeface="Calibri"/>
              <a:cs typeface="Calibri"/>
              <a:sym typeface="Calibri"/>
            </a:endParaRPr>
          </a:p>
          <a:p>
            <a:pPr algn="r"/>
            <a:endParaRPr sz="1200">
              <a:latin typeface="Calibri"/>
              <a:ea typeface="Calibri"/>
              <a:cs typeface="Calibri"/>
              <a:sym typeface="Calibri"/>
            </a:endParaRPr>
          </a:p>
          <a:p>
            <a:pPr/>
            <a:endParaRPr sz="1200">
              <a:latin typeface="Calibri"/>
              <a:ea typeface="Calibri"/>
              <a:cs typeface="Calibri"/>
              <a:sym typeface="Calibri"/>
            </a:endParaRPr>
          </a:p>
          <a:p>
            <a:pPr algn="r"/>
            <a:endParaRPr>
              <a:latin typeface="Calibri"/>
              <a:ea typeface="Calibri"/>
              <a:cs typeface="Calibri"/>
              <a:sym typeface="Calibri"/>
            </a:endParaRPr>
          </a:p>
          <a:p>
            <a:pPr algn="r">
              <a:defRPr sz="1200">
                <a:latin typeface="Calibri"/>
                <a:ea typeface="Calibri"/>
                <a:cs typeface="Calibri"/>
                <a:sym typeface="Calibri"/>
              </a:defRPr>
            </a:pPr>
            <a:r>
              <a:t>where </a:t>
            </a:r>
            <a:r>
              <a:rPr i="1"/>
              <a:t>A</a:t>
            </a:r>
            <a:r>
              <a:rPr baseline="30000" i="1"/>
              <a:t>(e)</a:t>
            </a:r>
            <a:r>
              <a:t> is the area of the element, obtained from the nodal coordinates as follows</a:t>
            </a:r>
          </a:p>
          <a:p>
            <a:pPr algn="r"/>
            <a:endParaRPr>
              <a:latin typeface="Calibri"/>
              <a:ea typeface="Calibri"/>
              <a:cs typeface="Calibri"/>
              <a:sym typeface="Calibri"/>
            </a:endParaRPr>
          </a:p>
        </p:txBody>
      </p:sp>
      <p:sp>
        <p:nvSpPr>
          <p:cNvPr id="639" name="Google Shape;579;p55"/>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640" name="Google Shape;580;p55"/>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641" name="Google Shape;581;p55" descr="Google Shape;581;p55"/>
          <p:cNvPicPr>
            <a:picLocks noChangeAspect="1"/>
          </p:cNvPicPr>
          <p:nvPr/>
        </p:nvPicPr>
        <p:blipFill>
          <a:blip r:embed="rId7">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5" name="Google Shape;586;p56" descr="Google Shape;586;p56"/>
          <p:cNvPicPr>
            <a:picLocks noChangeAspect="1"/>
          </p:cNvPicPr>
          <p:nvPr/>
        </p:nvPicPr>
        <p:blipFill>
          <a:blip r:embed="rId3">
            <a:extLst/>
          </a:blip>
          <a:stretch>
            <a:fillRect/>
          </a:stretch>
        </p:blipFill>
        <p:spPr>
          <a:xfrm>
            <a:off x="4887900" y="1376699"/>
            <a:ext cx="3253900" cy="609301"/>
          </a:xfrm>
          <a:prstGeom prst="rect">
            <a:avLst/>
          </a:prstGeom>
          <a:ln w="12700">
            <a:miter lim="400000"/>
          </a:ln>
        </p:spPr>
      </p:pic>
      <p:pic>
        <p:nvPicPr>
          <p:cNvPr id="646" name="Google Shape;587;p56" descr="Google Shape;587;p56"/>
          <p:cNvPicPr>
            <a:picLocks noChangeAspect="1"/>
          </p:cNvPicPr>
          <p:nvPr/>
        </p:nvPicPr>
        <p:blipFill>
          <a:blip r:embed="rId4">
            <a:extLst/>
          </a:blip>
          <a:stretch>
            <a:fillRect/>
          </a:stretch>
        </p:blipFill>
        <p:spPr>
          <a:xfrm>
            <a:off x="4887900" y="3157499"/>
            <a:ext cx="3444251" cy="392338"/>
          </a:xfrm>
          <a:prstGeom prst="rect">
            <a:avLst/>
          </a:prstGeom>
          <a:ln w="12700">
            <a:miter lim="400000"/>
          </a:ln>
        </p:spPr>
      </p:pic>
      <p:sp>
        <p:nvSpPr>
          <p:cNvPr id="647" name="Google Shape;588;p56"/>
          <p:cNvSpPr/>
          <p:nvPr/>
        </p:nvSpPr>
        <p:spPr>
          <a:xfrm>
            <a:off x="4735300" y="3011651"/>
            <a:ext cx="3831300" cy="609301"/>
          </a:xfrm>
          <a:prstGeom prst="rect">
            <a:avLst/>
          </a:prstGeom>
          <a:ln w="19050">
            <a:solidFill>
              <a:srgbClr val="BD582C"/>
            </a:solidFill>
          </a:ln>
        </p:spPr>
        <p:txBody>
          <a:bodyPr lIns="0" tIns="0" rIns="0" bIns="0" anchor="ctr"/>
          <a:lstStyle/>
          <a:p>
            <a:pPr/>
          </a:p>
        </p:txBody>
      </p:sp>
      <p:sp>
        <p:nvSpPr>
          <p:cNvPr id="648" name="Google Shape;589;p56"/>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Finite Element Method</a:t>
            </a:r>
          </a:p>
        </p:txBody>
      </p:sp>
      <p:sp>
        <p:nvSpPr>
          <p:cNvPr id="649" name="Google Shape;590;p56"/>
          <p:cNvSpPr/>
          <p:nvPr/>
        </p:nvSpPr>
        <p:spPr>
          <a:xfrm>
            <a:off x="652800" y="656024"/>
            <a:ext cx="7838400" cy="1"/>
          </a:xfrm>
          <a:prstGeom prst="line">
            <a:avLst/>
          </a:prstGeom>
          <a:ln>
            <a:solidFill>
              <a:srgbClr val="637052"/>
            </a:solidFill>
          </a:ln>
        </p:spPr>
        <p:txBody>
          <a:bodyPr lIns="0" tIns="0" rIns="0" bIns="0"/>
          <a:lstStyle/>
          <a:p>
            <a:pPr/>
          </a:p>
        </p:txBody>
      </p:sp>
      <p:sp>
        <p:nvSpPr>
          <p:cNvPr id="650" name="Google Shape;591;p56"/>
          <p:cNvSpPr txBox="1"/>
          <p:nvPr/>
        </p:nvSpPr>
        <p:spPr>
          <a:xfrm>
            <a:off x="652850" y="623249"/>
            <a:ext cx="78384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1700">
                <a:solidFill>
                  <a:srgbClr val="E48312"/>
                </a:solidFill>
                <a:latin typeface="Calibri"/>
                <a:ea typeface="Calibri"/>
                <a:cs typeface="Calibri"/>
                <a:sym typeface="Calibri"/>
              </a:defRPr>
            </a:pPr>
            <a:r>
              <a:t>Stiffness matrix [</a:t>
            </a:r>
            <a:r>
              <a:rPr i="1"/>
              <a:t>K</a:t>
            </a:r>
            <a:r>
              <a:t>]</a:t>
            </a:r>
          </a:p>
        </p:txBody>
      </p:sp>
      <p:sp>
        <p:nvSpPr>
          <p:cNvPr id="651" name="Google Shape;592;p56"/>
          <p:cNvSpPr/>
          <p:nvPr/>
        </p:nvSpPr>
        <p:spPr>
          <a:xfrm flipH="1">
            <a:off x="4572049" y="1043249"/>
            <a:ext cx="1" cy="3538801"/>
          </a:xfrm>
          <a:prstGeom prst="line">
            <a:avLst/>
          </a:prstGeom>
          <a:ln>
            <a:solidFill>
              <a:srgbClr val="637052"/>
            </a:solidFill>
          </a:ln>
        </p:spPr>
        <p:txBody>
          <a:bodyPr lIns="0" tIns="0" rIns="0" bIns="0"/>
          <a:lstStyle/>
          <a:p>
            <a:pPr/>
          </a:p>
        </p:txBody>
      </p:sp>
      <p:sp>
        <p:nvSpPr>
          <p:cNvPr id="652" name="Google Shape;593;p56"/>
          <p:cNvSpPr txBox="1"/>
          <p:nvPr/>
        </p:nvSpPr>
        <p:spPr>
          <a:xfrm>
            <a:off x="543899" y="1082550"/>
            <a:ext cx="3864902" cy="3205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1200">
                <a:latin typeface="Calibri"/>
                <a:ea typeface="Calibri"/>
                <a:cs typeface="Calibri"/>
                <a:sym typeface="Calibri"/>
              </a:defRPr>
            </a:pPr>
            <a:r>
              <a:t>Through the matrix [</a:t>
            </a:r>
            <a:r>
              <a:rPr i="1"/>
              <a:t>B</a:t>
            </a:r>
            <a:r>
              <a:rPr baseline="30000" i="1"/>
              <a:t>(e)</a:t>
            </a:r>
            <a:r>
              <a:t>] we can also obtain the shape functions partial derivatives with respect to </a:t>
            </a:r>
            <a:r>
              <a:rPr i="1"/>
              <a:t>x</a:t>
            </a:r>
            <a:r>
              <a:t> and </a:t>
            </a:r>
            <a:r>
              <a:rPr i="1"/>
              <a:t>y.</a:t>
            </a:r>
            <a:endParaRPr i="1"/>
          </a:p>
          <a:p>
            <a:pPr algn="r"/>
            <a:endParaRPr sz="1200">
              <a:latin typeface="Calibri"/>
              <a:ea typeface="Calibri"/>
              <a:cs typeface="Calibri"/>
              <a:sym typeface="Calibri"/>
            </a:endParaRPr>
          </a:p>
          <a:p>
            <a:pPr algn="r">
              <a:defRPr sz="1200">
                <a:latin typeface="Calibri"/>
                <a:ea typeface="Calibri"/>
                <a:cs typeface="Calibri"/>
                <a:sym typeface="Calibri"/>
              </a:defRPr>
            </a:pPr>
            <a:r>
              <a:t>[</a:t>
            </a:r>
            <a:r>
              <a:rPr i="1"/>
              <a:t>B</a:t>
            </a:r>
            <a:r>
              <a:rPr baseline="30000" i="1"/>
              <a:t>(e)</a:t>
            </a:r>
            <a:r>
              <a:t>] for the three-node triangular element is </a:t>
            </a:r>
            <a:r>
              <a:rPr i="1"/>
              <a:t>constant</a:t>
            </a:r>
            <a:r>
              <a:t> (it does not depend on </a:t>
            </a:r>
            <a:r>
              <a:rPr i="1"/>
              <a:t>x</a:t>
            </a:r>
            <a:r>
              <a:t> and </a:t>
            </a:r>
            <a:r>
              <a:rPr i="1"/>
              <a:t>y</a:t>
            </a:r>
            <a:r>
              <a:t>). </a:t>
            </a:r>
          </a:p>
          <a:p>
            <a:pPr algn="r"/>
            <a:endParaRPr sz="1200">
              <a:latin typeface="Calibri"/>
              <a:ea typeface="Calibri"/>
              <a:cs typeface="Calibri"/>
              <a:sym typeface="Calibri"/>
            </a:endParaRPr>
          </a:p>
          <a:p>
            <a:pPr algn="r"/>
            <a:endParaRPr sz="1200">
              <a:latin typeface="Calibri"/>
              <a:ea typeface="Calibri"/>
              <a:cs typeface="Calibri"/>
              <a:sym typeface="Calibri"/>
            </a:endParaRPr>
          </a:p>
          <a:p>
            <a:pPr algn="r"/>
            <a:endParaRPr sz="1200">
              <a:latin typeface="Calibri"/>
              <a:ea typeface="Calibri"/>
              <a:cs typeface="Calibri"/>
              <a:sym typeface="Calibri"/>
            </a:endParaRPr>
          </a:p>
          <a:p>
            <a:pPr algn="r"/>
            <a:endParaRPr sz="1200">
              <a:latin typeface="Calibri"/>
              <a:ea typeface="Calibri"/>
              <a:cs typeface="Calibri"/>
              <a:sym typeface="Calibri"/>
            </a:endParaRPr>
          </a:p>
          <a:p>
            <a:pPr algn="r"/>
            <a:endParaRPr sz="1200">
              <a:latin typeface="Calibri"/>
              <a:ea typeface="Calibri"/>
              <a:cs typeface="Calibri"/>
              <a:sym typeface="Calibri"/>
            </a:endParaRPr>
          </a:p>
          <a:p>
            <a:pPr algn="r">
              <a:defRPr sz="1200">
                <a:latin typeface="Calibri"/>
                <a:ea typeface="Calibri"/>
                <a:cs typeface="Calibri"/>
                <a:sym typeface="Calibri"/>
              </a:defRPr>
            </a:pPr>
            <a:r>
              <a:t>It’s now possible to compute the [</a:t>
            </a:r>
            <a:r>
              <a:rPr i="1"/>
              <a:t>K</a:t>
            </a:r>
            <a:r>
              <a:rPr baseline="30000" i="1"/>
              <a:t>(e)</a:t>
            </a:r>
            <a:r>
              <a:t>] matrix. </a:t>
            </a:r>
          </a:p>
          <a:p>
            <a:pPr algn="r"/>
            <a:endParaRPr sz="1200">
              <a:latin typeface="Calibri"/>
              <a:ea typeface="Calibri"/>
              <a:cs typeface="Calibri"/>
              <a:sym typeface="Calibri"/>
            </a:endParaRPr>
          </a:p>
          <a:p>
            <a:pPr algn="r">
              <a:defRPr sz="1200">
                <a:latin typeface="Calibri"/>
                <a:ea typeface="Calibri"/>
                <a:cs typeface="Calibri"/>
                <a:sym typeface="Calibri"/>
              </a:defRPr>
            </a:pPr>
            <a:r>
              <a:t>Note that numerical error is not present here because [</a:t>
            </a:r>
            <a:r>
              <a:rPr i="1"/>
              <a:t>B</a:t>
            </a:r>
            <a:r>
              <a:rPr baseline="30000" i="1"/>
              <a:t>(e)</a:t>
            </a:r>
            <a:r>
              <a:t>] can be extracted from the integral</a:t>
            </a:r>
          </a:p>
          <a:p>
            <a:pPr algn="r"/>
            <a:endParaRPr sz="1200">
              <a:latin typeface="Calibri"/>
              <a:ea typeface="Calibri"/>
              <a:cs typeface="Calibri"/>
              <a:sym typeface="Calibri"/>
            </a:endParaRPr>
          </a:p>
        </p:txBody>
      </p:sp>
      <p:sp>
        <p:nvSpPr>
          <p:cNvPr id="653" name="Google Shape;594;p56"/>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654" name="Google Shape;595;p56"/>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655" name="Google Shape;596;p56" descr="Google Shape;596;p56"/>
          <p:cNvPicPr>
            <a:picLocks noChangeAspect="1"/>
          </p:cNvPicPr>
          <p:nvPr/>
        </p:nvPicPr>
        <p:blipFill>
          <a:blip r:embed="rId5">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9" name="Google Shape;601;p57"/>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Finite Element Method</a:t>
            </a:r>
          </a:p>
        </p:txBody>
      </p:sp>
      <p:sp>
        <p:nvSpPr>
          <p:cNvPr id="660" name="Google Shape;602;p57"/>
          <p:cNvSpPr/>
          <p:nvPr/>
        </p:nvSpPr>
        <p:spPr>
          <a:xfrm>
            <a:off x="652800" y="656024"/>
            <a:ext cx="7838400" cy="1"/>
          </a:xfrm>
          <a:prstGeom prst="line">
            <a:avLst/>
          </a:prstGeom>
          <a:ln>
            <a:solidFill>
              <a:srgbClr val="637052"/>
            </a:solidFill>
          </a:ln>
        </p:spPr>
        <p:txBody>
          <a:bodyPr lIns="0" tIns="0" rIns="0" bIns="0"/>
          <a:lstStyle/>
          <a:p>
            <a:pPr/>
          </a:p>
        </p:txBody>
      </p:sp>
      <p:sp>
        <p:nvSpPr>
          <p:cNvPr id="661" name="Google Shape;603;p57"/>
          <p:cNvSpPr txBox="1"/>
          <p:nvPr/>
        </p:nvSpPr>
        <p:spPr>
          <a:xfrm>
            <a:off x="652850" y="623249"/>
            <a:ext cx="78384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1700">
                <a:solidFill>
                  <a:srgbClr val="E48312"/>
                </a:solidFill>
                <a:latin typeface="Calibri"/>
                <a:ea typeface="Calibri"/>
                <a:cs typeface="Calibri"/>
                <a:sym typeface="Calibri"/>
              </a:defRPr>
            </a:pPr>
            <a:r>
              <a:t>Vector {</a:t>
            </a:r>
            <a:r>
              <a:rPr i="1"/>
              <a:t>f</a:t>
            </a:r>
            <a:r>
              <a:t>}</a:t>
            </a:r>
          </a:p>
        </p:txBody>
      </p:sp>
      <p:sp>
        <p:nvSpPr>
          <p:cNvPr id="662" name="Google Shape;604;p57"/>
          <p:cNvSpPr/>
          <p:nvPr/>
        </p:nvSpPr>
        <p:spPr>
          <a:xfrm flipH="1">
            <a:off x="4572049" y="1043249"/>
            <a:ext cx="1" cy="3538801"/>
          </a:xfrm>
          <a:prstGeom prst="line">
            <a:avLst/>
          </a:prstGeom>
          <a:ln>
            <a:solidFill>
              <a:srgbClr val="637052"/>
            </a:solidFill>
          </a:ln>
        </p:spPr>
        <p:txBody>
          <a:bodyPr lIns="0" tIns="0" rIns="0" bIns="0"/>
          <a:lstStyle/>
          <a:p>
            <a:pPr/>
          </a:p>
        </p:txBody>
      </p:sp>
      <p:sp>
        <p:nvSpPr>
          <p:cNvPr id="663" name="Google Shape;605;p57"/>
          <p:cNvSpPr txBox="1"/>
          <p:nvPr/>
        </p:nvSpPr>
        <p:spPr>
          <a:xfrm>
            <a:off x="543899" y="1082550"/>
            <a:ext cx="3864902" cy="302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1200">
                <a:latin typeface="Calibri"/>
                <a:ea typeface="Calibri"/>
                <a:cs typeface="Calibri"/>
                <a:sym typeface="Calibri"/>
              </a:defRPr>
            </a:pPr>
            <a:r>
              <a:t>For the boundary condition, we </a:t>
            </a:r>
            <a:r>
              <a:rPr i="1"/>
              <a:t>parametrize</a:t>
            </a:r>
            <a:r>
              <a:rPr b="1"/>
              <a:t> </a:t>
            </a:r>
            <a:r>
              <a:t>the boundary segment.</a:t>
            </a:r>
          </a:p>
          <a:p>
            <a:pPr algn="r"/>
            <a:endParaRPr sz="1200">
              <a:latin typeface="Calibri"/>
              <a:ea typeface="Calibri"/>
              <a:cs typeface="Calibri"/>
              <a:sym typeface="Calibri"/>
            </a:endParaRPr>
          </a:p>
          <a:p>
            <a:pPr algn="r">
              <a:defRPr sz="1200">
                <a:latin typeface="Calibri"/>
                <a:ea typeface="Calibri"/>
                <a:cs typeface="Calibri"/>
                <a:sym typeface="Calibri"/>
              </a:defRPr>
            </a:pPr>
            <a:r>
              <a:t>Since the natural boundary of the element is a line segment, we can describe the position of a point along this segment by means of a single parameter ξ </a:t>
            </a:r>
          </a:p>
          <a:p>
            <a:pPr algn="r"/>
            <a:endParaRPr sz="1200">
              <a:latin typeface="Calibri"/>
              <a:ea typeface="Calibri"/>
              <a:cs typeface="Calibri"/>
              <a:sym typeface="Calibri"/>
            </a:endParaRPr>
          </a:p>
          <a:p>
            <a:pPr algn="r"/>
            <a:endParaRPr sz="1200">
              <a:latin typeface="Calibri"/>
              <a:ea typeface="Calibri"/>
              <a:cs typeface="Calibri"/>
              <a:sym typeface="Calibri"/>
            </a:endParaRPr>
          </a:p>
          <a:p>
            <a:pPr algn="r"/>
            <a:endParaRPr sz="1200">
              <a:latin typeface="Calibri"/>
              <a:ea typeface="Calibri"/>
              <a:cs typeface="Calibri"/>
              <a:sym typeface="Calibri"/>
            </a:endParaRPr>
          </a:p>
          <a:p>
            <a:pPr algn="r">
              <a:defRPr sz="1200">
                <a:latin typeface="Calibri"/>
                <a:ea typeface="Calibri"/>
                <a:cs typeface="Calibri"/>
                <a:sym typeface="Calibri"/>
              </a:defRPr>
            </a:pPr>
            <a:r>
              <a:t>It’s now possible compute the integral term in function of ξ variable. </a:t>
            </a:r>
          </a:p>
          <a:p>
            <a:pPr algn="r"/>
            <a:endParaRPr sz="1200">
              <a:latin typeface="Calibri"/>
              <a:ea typeface="Calibri"/>
              <a:cs typeface="Calibri"/>
              <a:sym typeface="Calibri"/>
            </a:endParaRPr>
          </a:p>
          <a:p>
            <a:pPr algn="r"/>
            <a:endParaRPr sz="1200">
              <a:latin typeface="Calibri"/>
              <a:ea typeface="Calibri"/>
              <a:cs typeface="Calibri"/>
              <a:sym typeface="Calibri"/>
            </a:endParaRPr>
          </a:p>
          <a:p>
            <a:pPr algn="r">
              <a:defRPr sz="1200">
                <a:latin typeface="Calibri"/>
                <a:ea typeface="Calibri"/>
                <a:cs typeface="Calibri"/>
                <a:sym typeface="Calibri"/>
              </a:defRPr>
            </a:pPr>
            <a:r>
              <a:t>The integrals are evaluated using the 1D gaussian quadrature</a:t>
            </a:r>
          </a:p>
        </p:txBody>
      </p:sp>
      <p:pic>
        <p:nvPicPr>
          <p:cNvPr id="664" name="Google Shape;606;p57" descr="Google Shape;606;p57"/>
          <p:cNvPicPr>
            <a:picLocks noChangeAspect="1"/>
          </p:cNvPicPr>
          <p:nvPr/>
        </p:nvPicPr>
        <p:blipFill>
          <a:blip r:embed="rId3">
            <a:extLst/>
          </a:blip>
          <a:stretch>
            <a:fillRect/>
          </a:stretch>
        </p:blipFill>
        <p:spPr>
          <a:xfrm>
            <a:off x="7653274" y="1082559"/>
            <a:ext cx="1046006" cy="1006826"/>
          </a:xfrm>
          <a:prstGeom prst="rect">
            <a:avLst/>
          </a:prstGeom>
          <a:ln w="12700">
            <a:miter lim="400000"/>
          </a:ln>
        </p:spPr>
      </p:pic>
      <p:pic>
        <p:nvPicPr>
          <p:cNvPr id="665" name="Google Shape;607;p57" descr="Google Shape;607;p57"/>
          <p:cNvPicPr>
            <a:picLocks noChangeAspect="1"/>
          </p:cNvPicPr>
          <p:nvPr/>
        </p:nvPicPr>
        <p:blipFill>
          <a:blip r:embed="rId4">
            <a:extLst/>
          </a:blip>
          <a:stretch>
            <a:fillRect/>
          </a:stretch>
        </p:blipFill>
        <p:spPr>
          <a:xfrm>
            <a:off x="4847511" y="1200674"/>
            <a:ext cx="2278384" cy="888701"/>
          </a:xfrm>
          <a:prstGeom prst="rect">
            <a:avLst/>
          </a:prstGeom>
          <a:ln w="12700">
            <a:miter lim="400000"/>
          </a:ln>
        </p:spPr>
      </p:pic>
      <p:pic>
        <p:nvPicPr>
          <p:cNvPr id="666" name="Google Shape;608;p57" descr="Google Shape;608;p57"/>
          <p:cNvPicPr>
            <a:picLocks noChangeAspect="1"/>
          </p:cNvPicPr>
          <p:nvPr/>
        </p:nvPicPr>
        <p:blipFill>
          <a:blip r:embed="rId5">
            <a:extLst/>
          </a:blip>
          <a:stretch>
            <a:fillRect/>
          </a:stretch>
        </p:blipFill>
        <p:spPr>
          <a:xfrm>
            <a:off x="4899450" y="3198850"/>
            <a:ext cx="3452600" cy="523876"/>
          </a:xfrm>
          <a:prstGeom prst="rect">
            <a:avLst/>
          </a:prstGeom>
          <a:ln w="12700">
            <a:miter lim="400000"/>
          </a:ln>
        </p:spPr>
      </p:pic>
      <p:sp>
        <p:nvSpPr>
          <p:cNvPr id="667" name="Google Shape;609;p57"/>
          <p:cNvSpPr/>
          <p:nvPr/>
        </p:nvSpPr>
        <p:spPr>
          <a:xfrm>
            <a:off x="4735300" y="2439674"/>
            <a:ext cx="3780900" cy="1397401"/>
          </a:xfrm>
          <a:prstGeom prst="rect">
            <a:avLst/>
          </a:prstGeom>
          <a:ln w="19050">
            <a:solidFill>
              <a:srgbClr val="BD582C"/>
            </a:solidFill>
          </a:ln>
        </p:spPr>
        <p:txBody>
          <a:bodyPr lIns="0" tIns="0" rIns="0" bIns="0" anchor="ctr"/>
          <a:lstStyle/>
          <a:p>
            <a:pPr/>
          </a:p>
        </p:txBody>
      </p:sp>
      <p:pic>
        <p:nvPicPr>
          <p:cNvPr id="668" name="Google Shape;610;p57" descr="Google Shape;610;p57"/>
          <p:cNvPicPr>
            <a:picLocks noChangeAspect="1"/>
          </p:cNvPicPr>
          <p:nvPr/>
        </p:nvPicPr>
        <p:blipFill>
          <a:blip r:embed="rId6">
            <a:extLst/>
          </a:blip>
          <a:stretch>
            <a:fillRect/>
          </a:stretch>
        </p:blipFill>
        <p:spPr>
          <a:xfrm>
            <a:off x="7032424" y="4004962"/>
            <a:ext cx="1483778" cy="481577"/>
          </a:xfrm>
          <a:prstGeom prst="rect">
            <a:avLst/>
          </a:prstGeom>
          <a:ln w="12700">
            <a:miter lim="400000"/>
          </a:ln>
        </p:spPr>
      </p:pic>
      <p:pic>
        <p:nvPicPr>
          <p:cNvPr id="669" name="Google Shape;611;p57" descr="Google Shape;611;p57"/>
          <p:cNvPicPr>
            <a:picLocks noChangeAspect="1"/>
          </p:cNvPicPr>
          <p:nvPr/>
        </p:nvPicPr>
        <p:blipFill>
          <a:blip r:embed="rId7">
            <a:extLst/>
          </a:blip>
          <a:stretch>
            <a:fillRect/>
          </a:stretch>
        </p:blipFill>
        <p:spPr>
          <a:xfrm>
            <a:off x="4957998" y="4061174"/>
            <a:ext cx="1771101" cy="369151"/>
          </a:xfrm>
          <a:prstGeom prst="rect">
            <a:avLst/>
          </a:prstGeom>
          <a:ln w="12700">
            <a:miter lim="400000"/>
          </a:ln>
        </p:spPr>
      </p:pic>
      <p:pic>
        <p:nvPicPr>
          <p:cNvPr id="670" name="Google Shape;612;p57" descr="Google Shape;612;p57"/>
          <p:cNvPicPr>
            <a:picLocks noChangeAspect="1"/>
          </p:cNvPicPr>
          <p:nvPr/>
        </p:nvPicPr>
        <p:blipFill>
          <a:blip r:embed="rId8">
            <a:extLst/>
          </a:blip>
          <a:stretch>
            <a:fillRect/>
          </a:stretch>
        </p:blipFill>
        <p:spPr>
          <a:xfrm>
            <a:off x="4889463" y="2522575"/>
            <a:ext cx="3472564" cy="523876"/>
          </a:xfrm>
          <a:prstGeom prst="rect">
            <a:avLst/>
          </a:prstGeom>
          <a:ln w="12700">
            <a:miter lim="400000"/>
          </a:ln>
        </p:spPr>
      </p:pic>
      <p:sp>
        <p:nvSpPr>
          <p:cNvPr id="671" name="Google Shape;613;p57"/>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672" name="Google Shape;614;p57"/>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673" name="Google Shape;615;p57" descr="Google Shape;615;p57"/>
          <p:cNvPicPr>
            <a:picLocks noChangeAspect="1"/>
          </p:cNvPicPr>
          <p:nvPr/>
        </p:nvPicPr>
        <p:blipFill>
          <a:blip r:embed="rId9">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Google Shape;620;p58"/>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Finite Element Method</a:t>
            </a:r>
          </a:p>
        </p:txBody>
      </p:sp>
      <p:sp>
        <p:nvSpPr>
          <p:cNvPr id="678" name="Google Shape;621;p58"/>
          <p:cNvSpPr/>
          <p:nvPr/>
        </p:nvSpPr>
        <p:spPr>
          <a:xfrm>
            <a:off x="652800" y="656024"/>
            <a:ext cx="7838400" cy="1"/>
          </a:xfrm>
          <a:prstGeom prst="line">
            <a:avLst/>
          </a:prstGeom>
          <a:ln>
            <a:solidFill>
              <a:srgbClr val="637052"/>
            </a:solidFill>
          </a:ln>
        </p:spPr>
        <p:txBody>
          <a:bodyPr lIns="0" tIns="0" rIns="0" bIns="0"/>
          <a:lstStyle/>
          <a:p>
            <a:pPr/>
          </a:p>
        </p:txBody>
      </p:sp>
      <p:sp>
        <p:nvSpPr>
          <p:cNvPr id="679" name="Google Shape;622;p58"/>
          <p:cNvSpPr txBox="1"/>
          <p:nvPr/>
        </p:nvSpPr>
        <p:spPr>
          <a:xfrm>
            <a:off x="652850" y="623249"/>
            <a:ext cx="7838400" cy="5540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1700">
                <a:solidFill>
                  <a:srgbClr val="E48312"/>
                </a:solidFill>
                <a:latin typeface="Calibri"/>
                <a:ea typeface="Calibri"/>
                <a:cs typeface="Calibri"/>
                <a:sym typeface="Calibri"/>
              </a:defRPr>
            </a:pPr>
            <a:r>
              <a:t>Matrix [</a:t>
            </a:r>
            <a:r>
              <a:rPr i="1"/>
              <a:t>M</a:t>
            </a:r>
            <a:r>
              <a:t>] and {</a:t>
            </a:r>
            <a:r>
              <a:rPr i="1"/>
              <a:t>f</a:t>
            </a:r>
            <a:r>
              <a:rPr baseline="-25000" i="1"/>
              <a:t>𝛀</a:t>
            </a:r>
            <a:r>
              <a:t>}</a:t>
            </a:r>
          </a:p>
        </p:txBody>
      </p:sp>
      <p:sp>
        <p:nvSpPr>
          <p:cNvPr id="680" name="Google Shape;623;p58"/>
          <p:cNvSpPr/>
          <p:nvPr/>
        </p:nvSpPr>
        <p:spPr>
          <a:xfrm flipH="1">
            <a:off x="4572049" y="1043249"/>
            <a:ext cx="1" cy="3538801"/>
          </a:xfrm>
          <a:prstGeom prst="line">
            <a:avLst/>
          </a:prstGeom>
          <a:ln>
            <a:solidFill>
              <a:srgbClr val="637052"/>
            </a:solidFill>
          </a:ln>
        </p:spPr>
        <p:txBody>
          <a:bodyPr lIns="0" tIns="0" rIns="0" bIns="0"/>
          <a:lstStyle/>
          <a:p>
            <a:pPr/>
          </a:p>
        </p:txBody>
      </p:sp>
      <p:sp>
        <p:nvSpPr>
          <p:cNvPr id="681" name="Google Shape;624;p58"/>
          <p:cNvSpPr txBox="1"/>
          <p:nvPr/>
        </p:nvSpPr>
        <p:spPr>
          <a:xfrm>
            <a:off x="237224" y="1454025"/>
            <a:ext cx="4060201" cy="216760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1200">
                <a:latin typeface="Calibri"/>
                <a:ea typeface="Calibri"/>
                <a:cs typeface="Calibri"/>
                <a:sym typeface="Calibri"/>
              </a:defRPr>
            </a:pPr>
            <a:r>
              <a:t>The isoparametric concept is used to integrate over the triangular domain.</a:t>
            </a:r>
          </a:p>
          <a:p>
            <a:pPr algn="r">
              <a:defRPr i="1" sz="1200">
                <a:latin typeface="Calibri"/>
                <a:ea typeface="Calibri"/>
                <a:cs typeface="Calibri"/>
                <a:sym typeface="Calibri"/>
              </a:defRPr>
            </a:pPr>
            <a:r>
              <a:t>Natural coordinates</a:t>
            </a:r>
            <a:r>
              <a:rPr i="0"/>
              <a:t> approach: given a node </a:t>
            </a:r>
            <a:r>
              <a:t>P</a:t>
            </a:r>
            <a:r>
              <a:rPr i="0"/>
              <a:t> in the interior of the element, the three areas of the three sub-triangles are defined.</a:t>
            </a:r>
          </a:p>
          <a:p>
            <a:pPr algn="r"/>
            <a:endParaRPr sz="1200">
              <a:latin typeface="Calibri"/>
              <a:ea typeface="Calibri"/>
              <a:cs typeface="Calibri"/>
              <a:sym typeface="Calibri"/>
            </a:endParaRPr>
          </a:p>
          <a:p>
            <a:pPr algn="r">
              <a:defRPr sz="1200">
                <a:latin typeface="Calibri"/>
                <a:ea typeface="Calibri"/>
                <a:cs typeface="Calibri"/>
                <a:sym typeface="Calibri"/>
              </a:defRPr>
            </a:pPr>
            <a:r>
              <a:t>ξ</a:t>
            </a:r>
            <a:r>
              <a:rPr baseline="-25000"/>
              <a:t>1</a:t>
            </a:r>
            <a:r>
              <a:t> and ξ</a:t>
            </a:r>
            <a:r>
              <a:rPr baseline="-25000"/>
              <a:t>2</a:t>
            </a:r>
            <a:r>
              <a:t>  can be used to establish the isoparametric element</a:t>
            </a:r>
          </a:p>
          <a:p>
            <a:pPr algn="r"/>
            <a:endParaRPr sz="1200">
              <a:latin typeface="Calibri"/>
              <a:ea typeface="Calibri"/>
              <a:cs typeface="Calibri"/>
              <a:sym typeface="Calibri"/>
            </a:endParaRPr>
          </a:p>
          <a:p>
            <a:pPr algn="r">
              <a:defRPr sz="1200">
                <a:latin typeface="Calibri"/>
                <a:ea typeface="Calibri"/>
                <a:cs typeface="Calibri"/>
                <a:sym typeface="Calibri"/>
              </a:defRPr>
            </a:pPr>
            <a:r>
              <a:t>We can now establish the associated mapping</a:t>
            </a:r>
          </a:p>
        </p:txBody>
      </p:sp>
      <p:pic>
        <p:nvPicPr>
          <p:cNvPr id="682" name="Google Shape;625;p58" descr="Google Shape;625;p58"/>
          <p:cNvPicPr>
            <a:picLocks noChangeAspect="1"/>
          </p:cNvPicPr>
          <p:nvPr/>
        </p:nvPicPr>
        <p:blipFill>
          <a:blip r:embed="rId3">
            <a:extLst/>
          </a:blip>
          <a:stretch>
            <a:fillRect/>
          </a:stretch>
        </p:blipFill>
        <p:spPr>
          <a:xfrm>
            <a:off x="4732297" y="1153725"/>
            <a:ext cx="2516053" cy="1303928"/>
          </a:xfrm>
          <a:prstGeom prst="rect">
            <a:avLst/>
          </a:prstGeom>
          <a:ln w="12700">
            <a:miter lim="400000"/>
          </a:ln>
        </p:spPr>
      </p:pic>
      <p:pic>
        <p:nvPicPr>
          <p:cNvPr id="683" name="Google Shape;626;p58" descr="Google Shape;626;p58"/>
          <p:cNvPicPr>
            <a:picLocks noChangeAspect="1"/>
          </p:cNvPicPr>
          <p:nvPr/>
        </p:nvPicPr>
        <p:blipFill>
          <a:blip r:embed="rId4">
            <a:extLst/>
          </a:blip>
          <a:stretch>
            <a:fillRect/>
          </a:stretch>
        </p:blipFill>
        <p:spPr>
          <a:xfrm>
            <a:off x="7350400" y="1153713"/>
            <a:ext cx="1625276" cy="1135700"/>
          </a:xfrm>
          <a:prstGeom prst="rect">
            <a:avLst/>
          </a:prstGeom>
          <a:ln w="12700">
            <a:miter lim="400000"/>
          </a:ln>
        </p:spPr>
      </p:pic>
      <p:pic>
        <p:nvPicPr>
          <p:cNvPr id="684" name="Google Shape;627;p58" descr="Google Shape;627;p58"/>
          <p:cNvPicPr>
            <a:picLocks noChangeAspect="1"/>
          </p:cNvPicPr>
          <p:nvPr/>
        </p:nvPicPr>
        <p:blipFill>
          <a:blip r:embed="rId5">
            <a:extLst/>
          </a:blip>
          <a:stretch>
            <a:fillRect/>
          </a:stretch>
        </p:blipFill>
        <p:spPr>
          <a:xfrm>
            <a:off x="8206799" y="2494263"/>
            <a:ext cx="587876" cy="419926"/>
          </a:xfrm>
          <a:prstGeom prst="rect">
            <a:avLst/>
          </a:prstGeom>
          <a:ln w="12700">
            <a:miter lim="400000"/>
          </a:ln>
        </p:spPr>
      </p:pic>
      <p:pic>
        <p:nvPicPr>
          <p:cNvPr id="685" name="Google Shape;628;p58" descr="Google Shape;628;p58"/>
          <p:cNvPicPr>
            <a:picLocks noChangeAspect="1"/>
          </p:cNvPicPr>
          <p:nvPr/>
        </p:nvPicPr>
        <p:blipFill>
          <a:blip r:embed="rId6">
            <a:extLst/>
          </a:blip>
          <a:stretch>
            <a:fillRect/>
          </a:stretch>
        </p:blipFill>
        <p:spPr>
          <a:xfrm>
            <a:off x="1218725" y="3418925"/>
            <a:ext cx="3021948" cy="1040301"/>
          </a:xfrm>
          <a:prstGeom prst="rect">
            <a:avLst/>
          </a:prstGeom>
          <a:ln w="12700">
            <a:miter lim="400000"/>
          </a:ln>
        </p:spPr>
      </p:pic>
      <p:pic>
        <p:nvPicPr>
          <p:cNvPr id="686" name="Google Shape;629;p58" descr="Google Shape;629;p58"/>
          <p:cNvPicPr>
            <a:picLocks noChangeAspect="1"/>
          </p:cNvPicPr>
          <p:nvPr/>
        </p:nvPicPr>
        <p:blipFill>
          <a:blip r:embed="rId7">
            <a:extLst/>
          </a:blip>
          <a:stretch>
            <a:fillRect/>
          </a:stretch>
        </p:blipFill>
        <p:spPr>
          <a:xfrm>
            <a:off x="4846677" y="3198099"/>
            <a:ext cx="1880150" cy="866051"/>
          </a:xfrm>
          <a:prstGeom prst="rect">
            <a:avLst/>
          </a:prstGeom>
          <a:ln w="12700">
            <a:miter lim="400000"/>
          </a:ln>
        </p:spPr>
      </p:pic>
      <p:sp>
        <p:nvSpPr>
          <p:cNvPr id="687" name="Google Shape;630;p58"/>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688" name="Google Shape;631;p58"/>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689" name="Google Shape;632;p58" descr="Google Shape;632;p58"/>
          <p:cNvPicPr>
            <a:picLocks noChangeAspect="1"/>
          </p:cNvPicPr>
          <p:nvPr/>
        </p:nvPicPr>
        <p:blipFill>
          <a:blip r:embed="rId8">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93" name="Google Shape;637;p59" descr="Google Shape;637;p59"/>
          <p:cNvPicPr>
            <a:picLocks noChangeAspect="1"/>
          </p:cNvPicPr>
          <p:nvPr/>
        </p:nvPicPr>
        <p:blipFill>
          <a:blip r:embed="rId3">
            <a:extLst/>
          </a:blip>
          <a:stretch>
            <a:fillRect/>
          </a:stretch>
        </p:blipFill>
        <p:spPr>
          <a:xfrm>
            <a:off x="4837550" y="1188149"/>
            <a:ext cx="1582425" cy="896851"/>
          </a:xfrm>
          <a:prstGeom prst="rect">
            <a:avLst/>
          </a:prstGeom>
          <a:ln w="12700">
            <a:miter lim="400000"/>
          </a:ln>
        </p:spPr>
      </p:pic>
      <p:pic>
        <p:nvPicPr>
          <p:cNvPr id="694" name="Google Shape;638;p59" descr="Google Shape;638;p59"/>
          <p:cNvPicPr>
            <a:picLocks noChangeAspect="1"/>
          </p:cNvPicPr>
          <p:nvPr/>
        </p:nvPicPr>
        <p:blipFill>
          <a:blip r:embed="rId4">
            <a:extLst/>
          </a:blip>
          <a:stretch>
            <a:fillRect/>
          </a:stretch>
        </p:blipFill>
        <p:spPr>
          <a:xfrm>
            <a:off x="4803775" y="2352699"/>
            <a:ext cx="3346744" cy="658801"/>
          </a:xfrm>
          <a:prstGeom prst="rect">
            <a:avLst/>
          </a:prstGeom>
          <a:ln w="12700">
            <a:miter lim="400000"/>
          </a:ln>
        </p:spPr>
      </p:pic>
      <p:pic>
        <p:nvPicPr>
          <p:cNvPr id="695" name="Google Shape;639;p59" descr="Google Shape;639;p59"/>
          <p:cNvPicPr>
            <a:picLocks noChangeAspect="1"/>
          </p:cNvPicPr>
          <p:nvPr/>
        </p:nvPicPr>
        <p:blipFill>
          <a:blip r:embed="rId5">
            <a:extLst/>
          </a:blip>
          <a:stretch>
            <a:fillRect/>
          </a:stretch>
        </p:blipFill>
        <p:spPr>
          <a:xfrm>
            <a:off x="4803775" y="3325850"/>
            <a:ext cx="1924094" cy="460201"/>
          </a:xfrm>
          <a:prstGeom prst="rect">
            <a:avLst/>
          </a:prstGeom>
          <a:ln w="12700">
            <a:miter lim="400000"/>
          </a:ln>
        </p:spPr>
      </p:pic>
      <p:sp>
        <p:nvSpPr>
          <p:cNvPr id="696" name="Google Shape;640;p59"/>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Finite Element Method</a:t>
            </a:r>
          </a:p>
        </p:txBody>
      </p:sp>
      <p:sp>
        <p:nvSpPr>
          <p:cNvPr id="697" name="Google Shape;641;p59"/>
          <p:cNvSpPr/>
          <p:nvPr/>
        </p:nvSpPr>
        <p:spPr>
          <a:xfrm>
            <a:off x="652800" y="656024"/>
            <a:ext cx="7838400" cy="1"/>
          </a:xfrm>
          <a:prstGeom prst="line">
            <a:avLst/>
          </a:prstGeom>
          <a:ln>
            <a:solidFill>
              <a:srgbClr val="637052"/>
            </a:solidFill>
          </a:ln>
        </p:spPr>
        <p:txBody>
          <a:bodyPr lIns="0" tIns="0" rIns="0" bIns="0"/>
          <a:lstStyle/>
          <a:p>
            <a:pPr/>
          </a:p>
        </p:txBody>
      </p:sp>
      <p:sp>
        <p:nvSpPr>
          <p:cNvPr id="698" name="Google Shape;642;p59"/>
          <p:cNvSpPr txBox="1"/>
          <p:nvPr/>
        </p:nvSpPr>
        <p:spPr>
          <a:xfrm>
            <a:off x="652850" y="623249"/>
            <a:ext cx="7838400" cy="5540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1700">
                <a:solidFill>
                  <a:srgbClr val="E48312"/>
                </a:solidFill>
                <a:latin typeface="Calibri"/>
                <a:ea typeface="Calibri"/>
                <a:cs typeface="Calibri"/>
                <a:sym typeface="Calibri"/>
              </a:defRPr>
            </a:pPr>
            <a:r>
              <a:t>Matrix [</a:t>
            </a:r>
            <a:r>
              <a:rPr i="1"/>
              <a:t>M</a:t>
            </a:r>
            <a:r>
              <a:t>] and {</a:t>
            </a:r>
            <a:r>
              <a:rPr i="1"/>
              <a:t>f</a:t>
            </a:r>
            <a:r>
              <a:rPr baseline="-25000" i="1"/>
              <a:t>𝛀</a:t>
            </a:r>
            <a:r>
              <a:t>}</a:t>
            </a:r>
          </a:p>
        </p:txBody>
      </p:sp>
      <p:sp>
        <p:nvSpPr>
          <p:cNvPr id="699" name="Google Shape;643;p59"/>
          <p:cNvSpPr/>
          <p:nvPr/>
        </p:nvSpPr>
        <p:spPr>
          <a:xfrm flipH="1">
            <a:off x="4572049" y="1043249"/>
            <a:ext cx="1" cy="3538801"/>
          </a:xfrm>
          <a:prstGeom prst="line">
            <a:avLst/>
          </a:prstGeom>
          <a:ln>
            <a:solidFill>
              <a:srgbClr val="637052"/>
            </a:solidFill>
          </a:ln>
        </p:spPr>
        <p:txBody>
          <a:bodyPr lIns="0" tIns="0" rIns="0" bIns="0"/>
          <a:lstStyle/>
          <a:p>
            <a:pPr/>
          </a:p>
        </p:txBody>
      </p:sp>
      <p:sp>
        <p:nvSpPr>
          <p:cNvPr id="700" name="Google Shape;644;p59"/>
          <p:cNvSpPr txBox="1"/>
          <p:nvPr/>
        </p:nvSpPr>
        <p:spPr>
          <a:xfrm>
            <a:off x="1501425" y="1058249"/>
            <a:ext cx="2838900" cy="394560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1200">
                <a:latin typeface="Calibri"/>
                <a:ea typeface="Calibri"/>
                <a:cs typeface="Calibri"/>
                <a:sym typeface="Calibri"/>
              </a:defRPr>
            </a:pPr>
            <a:r>
              <a:t>We now establish the shape functions in the parametric (natural) coordinate space</a:t>
            </a:r>
          </a:p>
          <a:p>
            <a:pPr algn="r"/>
            <a:endParaRPr sz="1200">
              <a:latin typeface="Calibri"/>
              <a:ea typeface="Calibri"/>
              <a:cs typeface="Calibri"/>
              <a:sym typeface="Calibri"/>
            </a:endParaRPr>
          </a:p>
          <a:p>
            <a:pPr algn="r"/>
            <a:endParaRPr sz="1200">
              <a:latin typeface="Calibri"/>
              <a:ea typeface="Calibri"/>
              <a:cs typeface="Calibri"/>
              <a:sym typeface="Calibri"/>
            </a:endParaRPr>
          </a:p>
          <a:p>
            <a:pPr algn="r"/>
            <a:endParaRPr sz="1200">
              <a:latin typeface="Calibri"/>
              <a:ea typeface="Calibri"/>
              <a:cs typeface="Calibri"/>
              <a:sym typeface="Calibri"/>
            </a:endParaRPr>
          </a:p>
          <a:p>
            <a:pPr algn="r"/>
            <a:endParaRPr sz="1200">
              <a:latin typeface="Calibri"/>
              <a:ea typeface="Calibri"/>
              <a:cs typeface="Calibri"/>
              <a:sym typeface="Calibri"/>
            </a:endParaRPr>
          </a:p>
          <a:p>
            <a:pPr algn="r"/>
            <a:endParaRPr sz="1200">
              <a:latin typeface="Calibri"/>
              <a:ea typeface="Calibri"/>
              <a:cs typeface="Calibri"/>
              <a:sym typeface="Calibri"/>
            </a:endParaRPr>
          </a:p>
          <a:p>
            <a:pPr algn="r">
              <a:defRPr sz="1200">
                <a:latin typeface="Calibri"/>
                <a:ea typeface="Calibri"/>
                <a:cs typeface="Calibri"/>
                <a:sym typeface="Calibri"/>
              </a:defRPr>
            </a:pPr>
            <a:r>
              <a:t>Concerning the integration, for any function we can use the change-of-coordinates formula to obtain </a:t>
            </a:r>
          </a:p>
          <a:p>
            <a:pPr algn="r"/>
            <a:endParaRPr sz="1200">
              <a:latin typeface="Calibri"/>
              <a:ea typeface="Calibri"/>
              <a:cs typeface="Calibri"/>
              <a:sym typeface="Calibri"/>
            </a:endParaRPr>
          </a:p>
          <a:p>
            <a:pPr algn="r"/>
            <a:endParaRPr sz="1200">
              <a:latin typeface="Calibri"/>
              <a:ea typeface="Calibri"/>
              <a:cs typeface="Calibri"/>
              <a:sym typeface="Calibri"/>
            </a:endParaRPr>
          </a:p>
          <a:p>
            <a:pPr algn="r">
              <a:defRPr sz="1200">
                <a:latin typeface="Calibri"/>
                <a:ea typeface="Calibri"/>
                <a:cs typeface="Calibri"/>
                <a:sym typeface="Calibri"/>
              </a:defRPr>
            </a:pPr>
            <a:r>
              <a:t>This formula is used to compute the surface integral for [</a:t>
            </a:r>
            <a:r>
              <a:rPr i="1"/>
              <a:t>M</a:t>
            </a:r>
            <a:r>
              <a:rPr baseline="30000" i="1"/>
              <a:t>(e)</a:t>
            </a:r>
            <a:r>
              <a:t>] and {</a:t>
            </a:r>
            <a:r>
              <a:rPr i="1"/>
              <a:t>f</a:t>
            </a:r>
            <a:r>
              <a:rPr baseline="-25000" i="1"/>
              <a:t>Ω</a:t>
            </a:r>
            <a:r>
              <a:rPr baseline="30000" i="1"/>
              <a:t>(e)</a:t>
            </a:r>
            <a:r>
              <a:t>}</a:t>
            </a:r>
          </a:p>
          <a:p>
            <a:pPr algn="r"/>
            <a:endParaRPr sz="1200">
              <a:latin typeface="Calibri"/>
              <a:ea typeface="Calibri"/>
              <a:cs typeface="Calibri"/>
              <a:sym typeface="Calibri"/>
            </a:endParaRPr>
          </a:p>
          <a:p>
            <a:pPr algn="r">
              <a:defRPr sz="1200">
                <a:latin typeface="Calibri"/>
                <a:ea typeface="Calibri"/>
                <a:cs typeface="Calibri"/>
                <a:sym typeface="Calibri"/>
              </a:defRPr>
            </a:pPr>
            <a:r>
              <a:t>Numerical quadrature can then be used to evaluate domain integrals</a:t>
            </a:r>
          </a:p>
          <a:p>
            <a:pPr algn="r"/>
            <a:endParaRPr sz="1200">
              <a:latin typeface="Calibri"/>
              <a:ea typeface="Calibri"/>
              <a:cs typeface="Calibri"/>
              <a:sym typeface="Calibri"/>
            </a:endParaRPr>
          </a:p>
          <a:p>
            <a:pPr algn="r"/>
            <a:endParaRPr sz="1200">
              <a:latin typeface="Calibri"/>
              <a:ea typeface="Calibri"/>
              <a:cs typeface="Calibri"/>
              <a:sym typeface="Calibri"/>
            </a:endParaRPr>
          </a:p>
        </p:txBody>
      </p:sp>
      <p:sp>
        <p:nvSpPr>
          <p:cNvPr id="701" name="Google Shape;645;p59"/>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702" name="Google Shape;646;p59"/>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703" name="Google Shape;647;p59" descr="Google Shape;647;p59"/>
          <p:cNvPicPr>
            <a:picLocks noChangeAspect="1"/>
          </p:cNvPicPr>
          <p:nvPr/>
        </p:nvPicPr>
        <p:blipFill>
          <a:blip r:embed="rId6">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Google Shape;652;p60"/>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Finite Element Method</a:t>
            </a:r>
          </a:p>
        </p:txBody>
      </p:sp>
      <p:sp>
        <p:nvSpPr>
          <p:cNvPr id="708" name="Google Shape;653;p60"/>
          <p:cNvSpPr/>
          <p:nvPr/>
        </p:nvSpPr>
        <p:spPr>
          <a:xfrm>
            <a:off x="652800" y="656024"/>
            <a:ext cx="7838400" cy="1"/>
          </a:xfrm>
          <a:prstGeom prst="line">
            <a:avLst/>
          </a:prstGeom>
          <a:ln>
            <a:solidFill>
              <a:srgbClr val="637052"/>
            </a:solidFill>
          </a:ln>
        </p:spPr>
        <p:txBody>
          <a:bodyPr lIns="0" tIns="0" rIns="0" bIns="0"/>
          <a:lstStyle/>
          <a:p>
            <a:pPr/>
          </a:p>
        </p:txBody>
      </p:sp>
      <p:sp>
        <p:nvSpPr>
          <p:cNvPr id="709" name="Google Shape;654;p60"/>
          <p:cNvSpPr txBox="1"/>
          <p:nvPr/>
        </p:nvSpPr>
        <p:spPr>
          <a:xfrm>
            <a:off x="652850" y="623249"/>
            <a:ext cx="78384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Steady-state case</a:t>
            </a:r>
          </a:p>
        </p:txBody>
      </p:sp>
      <p:sp>
        <p:nvSpPr>
          <p:cNvPr id="710" name="Google Shape;655;p60"/>
          <p:cNvSpPr txBox="1"/>
          <p:nvPr/>
        </p:nvSpPr>
        <p:spPr>
          <a:xfrm>
            <a:off x="458587" y="1007024"/>
            <a:ext cx="4443602" cy="1478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a:latin typeface="Calibri"/>
                <a:ea typeface="Calibri"/>
                <a:cs typeface="Calibri"/>
                <a:sym typeface="Calibri"/>
              </a:defRPr>
            </a:pPr>
            <a:r>
              <a:t>Output of the FEM algorithm:  [</a:t>
            </a:r>
            <a:r>
              <a:rPr i="1"/>
              <a:t>L</a:t>
            </a:r>
            <a:r>
              <a:t>] {</a:t>
            </a:r>
            <a:r>
              <a:rPr i="1"/>
              <a:t>f</a:t>
            </a:r>
            <a:r>
              <a:t>}</a:t>
            </a:r>
          </a:p>
          <a:p>
            <a:pPr/>
            <a:endParaRPr sz="1200">
              <a:latin typeface="Calibri"/>
              <a:ea typeface="Calibri"/>
              <a:cs typeface="Calibri"/>
              <a:sym typeface="Calibri"/>
            </a:endParaRPr>
          </a:p>
          <a:p>
            <a:pPr>
              <a:defRPr sz="1200">
                <a:latin typeface="Calibri"/>
                <a:ea typeface="Calibri"/>
                <a:cs typeface="Calibri"/>
                <a:sym typeface="Calibri"/>
              </a:defRPr>
            </a:pPr>
            <a:r>
              <a:t>A linear algebraic system has to be solved to obtain the nodal temperature vector {</a:t>
            </a:r>
            <a:r>
              <a:rPr i="1"/>
              <a:t>𝚯</a:t>
            </a:r>
            <a:r>
              <a:t>}.</a:t>
            </a:r>
          </a:p>
          <a:p>
            <a:pPr>
              <a:defRPr sz="1200">
                <a:latin typeface="Calibri"/>
                <a:ea typeface="Calibri"/>
                <a:cs typeface="Calibri"/>
                <a:sym typeface="Calibri"/>
              </a:defRPr>
            </a:pPr>
            <a:r>
              <a:t>The command “\” in </a:t>
            </a:r>
            <a:r>
              <a:rPr i="1"/>
              <a:t>Matlab</a:t>
            </a:r>
            <a:r>
              <a:t> has been used.</a:t>
            </a:r>
          </a:p>
          <a:p>
            <a:pPr/>
            <a:endParaRPr sz="1200">
              <a:latin typeface="Calibri"/>
              <a:ea typeface="Calibri"/>
              <a:cs typeface="Calibri"/>
              <a:sym typeface="Calibri"/>
            </a:endParaRPr>
          </a:p>
        </p:txBody>
      </p:sp>
      <p:pic>
        <p:nvPicPr>
          <p:cNvPr id="711" name="Google Shape;656;p60" descr="Google Shape;656;p60"/>
          <p:cNvPicPr>
            <a:picLocks noChangeAspect="1"/>
          </p:cNvPicPr>
          <p:nvPr/>
        </p:nvPicPr>
        <p:blipFill>
          <a:blip r:embed="rId3">
            <a:extLst/>
          </a:blip>
          <a:stretch>
            <a:fillRect/>
          </a:stretch>
        </p:blipFill>
        <p:spPr>
          <a:xfrm>
            <a:off x="6245748" y="997274"/>
            <a:ext cx="1521294" cy="272251"/>
          </a:xfrm>
          <a:prstGeom prst="rect">
            <a:avLst/>
          </a:prstGeom>
          <a:ln w="12700">
            <a:miter lim="400000"/>
          </a:ln>
        </p:spPr>
      </p:pic>
      <p:sp>
        <p:nvSpPr>
          <p:cNvPr id="712" name="Google Shape;657;p60"/>
          <p:cNvSpPr/>
          <p:nvPr/>
        </p:nvSpPr>
        <p:spPr>
          <a:xfrm>
            <a:off x="652775" y="2423762"/>
            <a:ext cx="7838400" cy="1"/>
          </a:xfrm>
          <a:prstGeom prst="line">
            <a:avLst/>
          </a:prstGeom>
          <a:ln>
            <a:solidFill>
              <a:srgbClr val="637052"/>
            </a:solidFill>
          </a:ln>
        </p:spPr>
        <p:txBody>
          <a:bodyPr lIns="0" tIns="0" rIns="0" bIns="0"/>
          <a:lstStyle/>
          <a:p>
            <a:pPr/>
          </a:p>
        </p:txBody>
      </p:sp>
      <p:sp>
        <p:nvSpPr>
          <p:cNvPr id="713" name="Google Shape;658;p60"/>
          <p:cNvSpPr/>
          <p:nvPr/>
        </p:nvSpPr>
        <p:spPr>
          <a:xfrm>
            <a:off x="6063950" y="885150"/>
            <a:ext cx="1820100" cy="496501"/>
          </a:xfrm>
          <a:prstGeom prst="rect">
            <a:avLst/>
          </a:prstGeom>
          <a:ln w="19050">
            <a:solidFill>
              <a:srgbClr val="E48312"/>
            </a:solidFill>
          </a:ln>
        </p:spPr>
        <p:txBody>
          <a:bodyPr lIns="0" tIns="0" rIns="0" bIns="0" anchor="ctr"/>
          <a:lstStyle/>
          <a:p>
            <a:pPr/>
          </a:p>
        </p:txBody>
      </p:sp>
      <p:pic>
        <p:nvPicPr>
          <p:cNvPr id="714" name="Google Shape;659;p60" descr="Google Shape;659;p60"/>
          <p:cNvPicPr>
            <a:picLocks noChangeAspect="1"/>
          </p:cNvPicPr>
          <p:nvPr/>
        </p:nvPicPr>
        <p:blipFill>
          <a:blip r:embed="rId4">
            <a:extLst/>
          </a:blip>
          <a:stretch>
            <a:fillRect/>
          </a:stretch>
        </p:blipFill>
        <p:spPr>
          <a:xfrm>
            <a:off x="5596525" y="1539250"/>
            <a:ext cx="2706999" cy="697859"/>
          </a:xfrm>
          <a:prstGeom prst="rect">
            <a:avLst/>
          </a:prstGeom>
          <a:ln w="12700">
            <a:miter lim="400000"/>
          </a:ln>
        </p:spPr>
      </p:pic>
      <p:sp>
        <p:nvSpPr>
          <p:cNvPr id="715" name="Google Shape;660;p60"/>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716" name="Google Shape;661;p60"/>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717" name="Google Shape;662;p60" descr="Google Shape;662;p60"/>
          <p:cNvPicPr>
            <a:picLocks noChangeAspect="1"/>
          </p:cNvPicPr>
          <p:nvPr/>
        </p:nvPicPr>
        <p:blipFill>
          <a:blip r:embed="rId5">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1" name="Google Shape;667;p61"/>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Finite Element Method</a:t>
            </a:r>
          </a:p>
        </p:txBody>
      </p:sp>
      <p:sp>
        <p:nvSpPr>
          <p:cNvPr id="722" name="Google Shape;668;p61"/>
          <p:cNvSpPr/>
          <p:nvPr/>
        </p:nvSpPr>
        <p:spPr>
          <a:xfrm>
            <a:off x="652800" y="656024"/>
            <a:ext cx="7838400" cy="1"/>
          </a:xfrm>
          <a:prstGeom prst="line">
            <a:avLst/>
          </a:prstGeom>
          <a:ln>
            <a:solidFill>
              <a:srgbClr val="637052"/>
            </a:solidFill>
          </a:ln>
        </p:spPr>
        <p:txBody>
          <a:bodyPr lIns="0" tIns="0" rIns="0" bIns="0"/>
          <a:lstStyle/>
          <a:p>
            <a:pPr/>
          </a:p>
        </p:txBody>
      </p:sp>
      <p:sp>
        <p:nvSpPr>
          <p:cNvPr id="723" name="Google Shape;669;p61"/>
          <p:cNvSpPr txBox="1"/>
          <p:nvPr/>
        </p:nvSpPr>
        <p:spPr>
          <a:xfrm>
            <a:off x="652850" y="623249"/>
            <a:ext cx="78384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Steady-state case</a:t>
            </a:r>
          </a:p>
        </p:txBody>
      </p:sp>
      <p:sp>
        <p:nvSpPr>
          <p:cNvPr id="724" name="Google Shape;670;p61"/>
          <p:cNvSpPr txBox="1"/>
          <p:nvPr/>
        </p:nvSpPr>
        <p:spPr>
          <a:xfrm>
            <a:off x="458587" y="1007024"/>
            <a:ext cx="4443602" cy="1478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a:latin typeface="Calibri"/>
                <a:ea typeface="Calibri"/>
                <a:cs typeface="Calibri"/>
                <a:sym typeface="Calibri"/>
              </a:defRPr>
            </a:pPr>
            <a:r>
              <a:t>Output of the FEM algorithm:  [</a:t>
            </a:r>
            <a:r>
              <a:rPr i="1"/>
              <a:t>L</a:t>
            </a:r>
            <a:r>
              <a:t>] {</a:t>
            </a:r>
            <a:r>
              <a:rPr i="1"/>
              <a:t>f</a:t>
            </a:r>
            <a:r>
              <a:t>}</a:t>
            </a:r>
          </a:p>
          <a:p>
            <a:pPr/>
            <a:endParaRPr sz="1200">
              <a:latin typeface="Calibri"/>
              <a:ea typeface="Calibri"/>
              <a:cs typeface="Calibri"/>
              <a:sym typeface="Calibri"/>
            </a:endParaRPr>
          </a:p>
          <a:p>
            <a:pPr>
              <a:defRPr sz="1200">
                <a:latin typeface="Calibri"/>
                <a:ea typeface="Calibri"/>
                <a:cs typeface="Calibri"/>
                <a:sym typeface="Calibri"/>
              </a:defRPr>
            </a:pPr>
            <a:r>
              <a:t>A linear algebraic system has to be solved to obtain the nodal temperature vector {</a:t>
            </a:r>
            <a:r>
              <a:rPr i="1"/>
              <a:t>𝚯</a:t>
            </a:r>
            <a:r>
              <a:t>}.</a:t>
            </a:r>
          </a:p>
          <a:p>
            <a:pPr>
              <a:defRPr sz="1200">
                <a:latin typeface="Calibri"/>
                <a:ea typeface="Calibri"/>
                <a:cs typeface="Calibri"/>
                <a:sym typeface="Calibri"/>
              </a:defRPr>
            </a:pPr>
            <a:r>
              <a:t>The command “\” in </a:t>
            </a:r>
            <a:r>
              <a:rPr i="1"/>
              <a:t>Matlab</a:t>
            </a:r>
            <a:r>
              <a:t> has been used.</a:t>
            </a:r>
          </a:p>
          <a:p>
            <a:pPr/>
            <a:endParaRPr sz="1200">
              <a:latin typeface="Calibri"/>
              <a:ea typeface="Calibri"/>
              <a:cs typeface="Calibri"/>
              <a:sym typeface="Calibri"/>
            </a:endParaRPr>
          </a:p>
        </p:txBody>
      </p:sp>
      <p:pic>
        <p:nvPicPr>
          <p:cNvPr id="725" name="Google Shape;671;p61" descr="Google Shape;671;p61"/>
          <p:cNvPicPr>
            <a:picLocks noChangeAspect="1"/>
          </p:cNvPicPr>
          <p:nvPr/>
        </p:nvPicPr>
        <p:blipFill>
          <a:blip r:embed="rId3">
            <a:extLst/>
          </a:blip>
          <a:stretch>
            <a:fillRect/>
          </a:stretch>
        </p:blipFill>
        <p:spPr>
          <a:xfrm>
            <a:off x="6245748" y="997274"/>
            <a:ext cx="1521294" cy="272251"/>
          </a:xfrm>
          <a:prstGeom prst="rect">
            <a:avLst/>
          </a:prstGeom>
          <a:ln w="12700">
            <a:miter lim="400000"/>
          </a:ln>
        </p:spPr>
      </p:pic>
      <p:pic>
        <p:nvPicPr>
          <p:cNvPr id="726" name="Google Shape;672;p61" descr="Google Shape;672;p61"/>
          <p:cNvPicPr>
            <a:picLocks noChangeAspect="1"/>
          </p:cNvPicPr>
          <p:nvPr/>
        </p:nvPicPr>
        <p:blipFill>
          <a:blip r:embed="rId4">
            <a:extLst/>
          </a:blip>
          <a:stretch>
            <a:fillRect/>
          </a:stretch>
        </p:blipFill>
        <p:spPr>
          <a:xfrm>
            <a:off x="5786499" y="3031188"/>
            <a:ext cx="2362570" cy="272251"/>
          </a:xfrm>
          <a:prstGeom prst="rect">
            <a:avLst/>
          </a:prstGeom>
          <a:ln w="12700">
            <a:miter lim="400000"/>
          </a:ln>
        </p:spPr>
      </p:pic>
      <p:sp>
        <p:nvSpPr>
          <p:cNvPr id="727" name="Google Shape;673;p61"/>
          <p:cNvSpPr/>
          <p:nvPr/>
        </p:nvSpPr>
        <p:spPr>
          <a:xfrm>
            <a:off x="5629025" y="2939175"/>
            <a:ext cx="2674501" cy="496501"/>
          </a:xfrm>
          <a:prstGeom prst="rect">
            <a:avLst/>
          </a:prstGeom>
          <a:ln w="19050">
            <a:solidFill>
              <a:srgbClr val="E48312"/>
            </a:solidFill>
          </a:ln>
        </p:spPr>
        <p:txBody>
          <a:bodyPr lIns="0" tIns="0" rIns="0" bIns="0" anchor="ctr"/>
          <a:lstStyle/>
          <a:p>
            <a:pPr/>
          </a:p>
        </p:txBody>
      </p:sp>
      <p:sp>
        <p:nvSpPr>
          <p:cNvPr id="728" name="Google Shape;674;p61"/>
          <p:cNvSpPr txBox="1"/>
          <p:nvPr/>
        </p:nvSpPr>
        <p:spPr>
          <a:xfrm>
            <a:off x="458599" y="3031200"/>
            <a:ext cx="4443602" cy="150720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a:latin typeface="Calibri"/>
                <a:ea typeface="Calibri"/>
                <a:cs typeface="Calibri"/>
                <a:sym typeface="Calibri"/>
              </a:defRPr>
            </a:pPr>
            <a:r>
              <a:t>Output of the FEM algorithm:  [</a:t>
            </a:r>
            <a:r>
              <a:rPr i="1"/>
              <a:t>M</a:t>
            </a:r>
            <a:r>
              <a:t>] [</a:t>
            </a:r>
            <a:r>
              <a:rPr i="1"/>
              <a:t>L</a:t>
            </a:r>
            <a:r>
              <a:t>] {</a:t>
            </a:r>
            <a:r>
              <a:rPr i="1"/>
              <a:t>f</a:t>
            </a:r>
            <a:r>
              <a:rPr baseline="-25000" i="1"/>
              <a:t>Ω</a:t>
            </a:r>
            <a:r>
              <a:t>} {</a:t>
            </a:r>
            <a:r>
              <a:rPr i="1"/>
              <a:t>f</a:t>
            </a:r>
            <a:r>
              <a:rPr baseline="-25000" i="1"/>
              <a:t>N</a:t>
            </a:r>
            <a:r>
              <a:t>} {</a:t>
            </a:r>
            <a:r>
              <a:rPr i="1"/>
              <a:t>f</a:t>
            </a:r>
            <a:r>
              <a:rPr baseline="-25000" i="1"/>
              <a:t>R1</a:t>
            </a:r>
            <a:r>
              <a:t>}</a:t>
            </a:r>
          </a:p>
          <a:p>
            <a:pPr/>
            <a:endParaRPr sz="1200">
              <a:latin typeface="Calibri"/>
              <a:ea typeface="Calibri"/>
              <a:cs typeface="Calibri"/>
              <a:sym typeface="Calibri"/>
            </a:endParaRPr>
          </a:p>
          <a:p>
            <a:pPr>
              <a:defRPr sz="1200">
                <a:latin typeface="Calibri"/>
                <a:ea typeface="Calibri"/>
                <a:cs typeface="Calibri"/>
                <a:sym typeface="Calibri"/>
              </a:defRPr>
            </a:pPr>
            <a:r>
              <a:t>A linear dynamic system in the {</a:t>
            </a:r>
            <a:r>
              <a:rPr i="1"/>
              <a:t>𝚯</a:t>
            </a:r>
            <a:r>
              <a:t>} variable and with time-variant input  has to be solved in order to obtain the nodal temperature vector. </a:t>
            </a:r>
          </a:p>
          <a:p>
            <a:pPr/>
            <a:endParaRPr sz="1200">
              <a:latin typeface="Calibri"/>
              <a:ea typeface="Calibri"/>
              <a:cs typeface="Calibri"/>
              <a:sym typeface="Calibri"/>
            </a:endParaRPr>
          </a:p>
        </p:txBody>
      </p:sp>
      <p:sp>
        <p:nvSpPr>
          <p:cNvPr id="729" name="Google Shape;675;p61"/>
          <p:cNvSpPr/>
          <p:nvPr/>
        </p:nvSpPr>
        <p:spPr>
          <a:xfrm>
            <a:off x="652775" y="2423762"/>
            <a:ext cx="7838400" cy="1"/>
          </a:xfrm>
          <a:prstGeom prst="line">
            <a:avLst/>
          </a:prstGeom>
          <a:ln>
            <a:solidFill>
              <a:srgbClr val="637052"/>
            </a:solidFill>
          </a:ln>
        </p:spPr>
        <p:txBody>
          <a:bodyPr lIns="0" tIns="0" rIns="0" bIns="0"/>
          <a:lstStyle/>
          <a:p>
            <a:pPr/>
          </a:p>
        </p:txBody>
      </p:sp>
      <p:sp>
        <p:nvSpPr>
          <p:cNvPr id="730" name="Google Shape;676;p61"/>
          <p:cNvSpPr txBox="1"/>
          <p:nvPr/>
        </p:nvSpPr>
        <p:spPr>
          <a:xfrm>
            <a:off x="652825" y="2390987"/>
            <a:ext cx="78384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Unsteady case</a:t>
            </a:r>
          </a:p>
        </p:txBody>
      </p:sp>
      <p:sp>
        <p:nvSpPr>
          <p:cNvPr id="731" name="Google Shape;677;p61"/>
          <p:cNvSpPr/>
          <p:nvPr/>
        </p:nvSpPr>
        <p:spPr>
          <a:xfrm>
            <a:off x="6063950" y="885150"/>
            <a:ext cx="1820100" cy="496501"/>
          </a:xfrm>
          <a:prstGeom prst="rect">
            <a:avLst/>
          </a:prstGeom>
          <a:ln w="19050">
            <a:solidFill>
              <a:srgbClr val="E48312"/>
            </a:solidFill>
          </a:ln>
        </p:spPr>
        <p:txBody>
          <a:bodyPr lIns="0" tIns="0" rIns="0" bIns="0" anchor="ctr"/>
          <a:lstStyle/>
          <a:p>
            <a:pPr/>
          </a:p>
        </p:txBody>
      </p:sp>
      <p:pic>
        <p:nvPicPr>
          <p:cNvPr id="732" name="Google Shape;678;p61" descr="Google Shape;678;p61"/>
          <p:cNvPicPr>
            <a:picLocks noChangeAspect="1"/>
          </p:cNvPicPr>
          <p:nvPr/>
        </p:nvPicPr>
        <p:blipFill>
          <a:blip r:embed="rId5">
            <a:extLst/>
          </a:blip>
          <a:stretch>
            <a:fillRect/>
          </a:stretch>
        </p:blipFill>
        <p:spPr>
          <a:xfrm>
            <a:off x="5596525" y="1539250"/>
            <a:ext cx="2706999" cy="697859"/>
          </a:xfrm>
          <a:prstGeom prst="rect">
            <a:avLst/>
          </a:prstGeom>
          <a:ln w="12700">
            <a:miter lim="400000"/>
          </a:ln>
        </p:spPr>
      </p:pic>
      <p:pic>
        <p:nvPicPr>
          <p:cNvPr id="733" name="Google Shape;679;p61" descr="Google Shape;679;p61"/>
          <p:cNvPicPr>
            <a:picLocks noChangeAspect="1"/>
          </p:cNvPicPr>
          <p:nvPr/>
        </p:nvPicPr>
        <p:blipFill>
          <a:blip r:embed="rId6">
            <a:extLst/>
          </a:blip>
          <a:stretch>
            <a:fillRect/>
          </a:stretch>
        </p:blipFill>
        <p:spPr>
          <a:xfrm>
            <a:off x="5672075" y="3804299"/>
            <a:ext cx="2801690" cy="639676"/>
          </a:xfrm>
          <a:prstGeom prst="rect">
            <a:avLst/>
          </a:prstGeom>
          <a:ln w="12700">
            <a:miter lim="400000"/>
          </a:ln>
        </p:spPr>
      </p:pic>
      <p:sp>
        <p:nvSpPr>
          <p:cNvPr id="734" name="Google Shape;680;p61"/>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735" name="Google Shape;681;p61"/>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736" name="Google Shape;682;p61" descr="Google Shape;682;p61"/>
          <p:cNvPicPr>
            <a:picLocks noChangeAspect="1"/>
          </p:cNvPicPr>
          <p:nvPr/>
        </p:nvPicPr>
        <p:blipFill>
          <a:blip r:embed="rId7">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0" name="Google Shape;687;p62"/>
          <p:cNvSpPr/>
          <p:nvPr/>
        </p:nvSpPr>
        <p:spPr>
          <a:xfrm>
            <a:off x="652800" y="2170875"/>
            <a:ext cx="7838400" cy="1"/>
          </a:xfrm>
          <a:prstGeom prst="line">
            <a:avLst/>
          </a:prstGeom>
          <a:ln>
            <a:solidFill>
              <a:srgbClr val="637052"/>
            </a:solidFill>
          </a:ln>
        </p:spPr>
        <p:txBody>
          <a:bodyPr lIns="0" tIns="0" rIns="0" bIns="0"/>
          <a:lstStyle/>
          <a:p>
            <a:pPr/>
          </a:p>
        </p:txBody>
      </p:sp>
      <p:sp>
        <p:nvSpPr>
          <p:cNvPr id="741" name="Google Shape;688;p62"/>
          <p:cNvSpPr txBox="1"/>
          <p:nvPr/>
        </p:nvSpPr>
        <p:spPr>
          <a:xfrm>
            <a:off x="823050" y="1588274"/>
            <a:ext cx="7603200" cy="627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3000">
                <a:solidFill>
                  <a:srgbClr val="BD582C"/>
                </a:solidFill>
                <a:latin typeface="Calibri"/>
                <a:ea typeface="Calibri"/>
                <a:cs typeface="Calibri"/>
                <a:sym typeface="Calibri"/>
              </a:defRPr>
            </a:lvl1pPr>
          </a:lstStyle>
          <a:p>
            <a:pPr/>
            <a:r>
              <a:t>FEM Code Verification</a:t>
            </a:r>
          </a:p>
        </p:txBody>
      </p:sp>
      <p:sp>
        <p:nvSpPr>
          <p:cNvPr id="742" name="Google Shape;689;p62"/>
          <p:cNvSpPr txBox="1"/>
          <p:nvPr/>
        </p:nvSpPr>
        <p:spPr>
          <a:xfrm>
            <a:off x="652800" y="2197574"/>
            <a:ext cx="7838400" cy="449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1800">
                <a:solidFill>
                  <a:srgbClr val="E48312"/>
                </a:solidFill>
                <a:latin typeface="Calibri"/>
                <a:ea typeface="Calibri"/>
                <a:cs typeface="Calibri"/>
                <a:sym typeface="Calibri"/>
              </a:defRPr>
            </a:lvl1pPr>
          </a:lstStyle>
          <a:p>
            <a:pPr/>
            <a:r>
              <a:t>execution of the order-of-accuracy test through the MMS method</a:t>
            </a:r>
          </a:p>
        </p:txBody>
      </p:sp>
      <p:sp>
        <p:nvSpPr>
          <p:cNvPr id="743" name="Google Shape;690;p62"/>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744" name="Google Shape;691;p62"/>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745" name="Google Shape;692;p62" descr="Google Shape;692;p62"/>
          <p:cNvPicPr>
            <a:picLocks noChangeAspect="1"/>
          </p:cNvPicPr>
          <p:nvPr/>
        </p:nvPicPr>
        <p:blipFill>
          <a:blip r:embed="rId2">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7" name="Google Shape;697;p63"/>
          <p:cNvSpPr txBox="1"/>
          <p:nvPr/>
        </p:nvSpPr>
        <p:spPr>
          <a:xfrm>
            <a:off x="412799" y="1246474"/>
            <a:ext cx="8318402" cy="283461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just">
              <a:lnSpc>
                <a:spcPct val="90000"/>
              </a:lnSpc>
              <a:spcBef>
                <a:spcPts val="1000"/>
              </a:spcBef>
              <a:defRPr>
                <a:latin typeface="Calibri"/>
                <a:ea typeface="Calibri"/>
                <a:cs typeface="Calibri"/>
                <a:sym typeface="Calibri"/>
              </a:defRPr>
            </a:pPr>
            <a:r>
              <a:t>Verification and validation provide a means for assessing the credibility and accuracy of mathematical models and their subsequent simulations.</a:t>
            </a:r>
          </a:p>
          <a:p>
            <a:pPr marL="457200" indent="-317500" algn="just">
              <a:lnSpc>
                <a:spcPct val="90000"/>
              </a:lnSpc>
              <a:spcBef>
                <a:spcPts val="1000"/>
              </a:spcBef>
              <a:buClr>
                <a:srgbClr val="000000"/>
              </a:buClr>
              <a:buSzPts val="1400"/>
              <a:buFont typeface="Trebuchet MS"/>
              <a:buChar char="●"/>
              <a:defRPr b="1">
                <a:latin typeface="Calibri"/>
                <a:ea typeface="Calibri"/>
                <a:cs typeface="Calibri"/>
                <a:sym typeface="Calibri"/>
              </a:defRPr>
            </a:pPr>
            <a:r>
              <a:t>Verification: </a:t>
            </a:r>
            <a:r>
              <a:rPr b="0"/>
              <a:t>assessing the numerical accuracy of a simulation relative to the true solution to the mathematical model. Is composed by two parts: </a:t>
            </a:r>
          </a:p>
          <a:p>
            <a:pPr lvl="1" marL="914400" indent="-317500" algn="just">
              <a:lnSpc>
                <a:spcPct val="90000"/>
              </a:lnSpc>
              <a:buClr>
                <a:srgbClr val="000000"/>
              </a:buClr>
              <a:buSzPts val="1400"/>
              <a:buFont typeface="Trebuchet MS"/>
              <a:buChar char="○"/>
              <a:defRPr b="1">
                <a:latin typeface="Calibri"/>
                <a:ea typeface="Calibri"/>
                <a:cs typeface="Calibri"/>
                <a:sym typeface="Calibri"/>
              </a:defRPr>
            </a:pPr>
            <a:r>
              <a:t>code verification</a:t>
            </a:r>
            <a:r>
              <a:rPr b="0"/>
              <a:t> </a:t>
            </a:r>
          </a:p>
          <a:p>
            <a:pPr lvl="1" marL="914400" indent="-317500" algn="just">
              <a:lnSpc>
                <a:spcPct val="90000"/>
              </a:lnSpc>
              <a:buClr>
                <a:srgbClr val="000000"/>
              </a:buClr>
              <a:buSzPts val="1400"/>
              <a:buFont typeface="Trebuchet MS"/>
              <a:buChar char="○"/>
              <a:defRPr b="1">
                <a:latin typeface="Calibri"/>
                <a:ea typeface="Calibri"/>
                <a:cs typeface="Calibri"/>
                <a:sym typeface="Calibri"/>
              </a:defRPr>
            </a:pPr>
            <a:r>
              <a:t>solution verification</a:t>
            </a:r>
          </a:p>
          <a:p>
            <a:pPr marL="457200" indent="-317500" algn="just">
              <a:lnSpc>
                <a:spcPct val="90000"/>
              </a:lnSpc>
              <a:buClr>
                <a:srgbClr val="000000"/>
              </a:buClr>
              <a:buSzPts val="1400"/>
              <a:buFont typeface="Trebuchet MS"/>
              <a:buChar char="●"/>
              <a:defRPr b="1">
                <a:latin typeface="Calibri"/>
                <a:ea typeface="Calibri"/>
                <a:cs typeface="Calibri"/>
                <a:sym typeface="Calibri"/>
              </a:defRPr>
            </a:pPr>
            <a:r>
              <a:t>Validation: </a:t>
            </a:r>
            <a:r>
              <a:rPr b="0"/>
              <a:t>assessment of the accuracy of the mathematical model relative to the observations of nature that come in the form of experimental measurements. In this case the relationship of the strong form model with the natural phenomena is proved. In other words is checked if is solved the right equation.</a:t>
            </a:r>
          </a:p>
          <a:p>
            <a:pPr algn="just">
              <a:lnSpc>
                <a:spcPct val="90000"/>
              </a:lnSpc>
              <a:spcBef>
                <a:spcPts val="1000"/>
              </a:spcBef>
              <a:defRPr>
                <a:latin typeface="Calibri"/>
                <a:ea typeface="Calibri"/>
                <a:cs typeface="Calibri"/>
                <a:sym typeface="Calibri"/>
              </a:defRPr>
            </a:pPr>
            <a:r>
              <a:t>In this project is not considered the validation problem, because there is no physical experiment to observe.</a:t>
            </a:r>
          </a:p>
        </p:txBody>
      </p:sp>
      <p:sp>
        <p:nvSpPr>
          <p:cNvPr id="748" name="Google Shape;698;p63"/>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FEM code verification</a:t>
            </a:r>
          </a:p>
        </p:txBody>
      </p:sp>
      <p:sp>
        <p:nvSpPr>
          <p:cNvPr id="749" name="Google Shape;699;p63"/>
          <p:cNvSpPr/>
          <p:nvPr/>
        </p:nvSpPr>
        <p:spPr>
          <a:xfrm>
            <a:off x="652800" y="656024"/>
            <a:ext cx="7838400" cy="1"/>
          </a:xfrm>
          <a:prstGeom prst="line">
            <a:avLst/>
          </a:prstGeom>
          <a:ln>
            <a:solidFill>
              <a:srgbClr val="637052"/>
            </a:solidFill>
          </a:ln>
        </p:spPr>
        <p:txBody>
          <a:bodyPr lIns="0" tIns="0" rIns="0" bIns="0"/>
          <a:lstStyle/>
          <a:p>
            <a:pPr/>
          </a:p>
        </p:txBody>
      </p:sp>
      <p:sp>
        <p:nvSpPr>
          <p:cNvPr id="750" name="Google Shape;700;p63"/>
          <p:cNvSpPr txBox="1"/>
          <p:nvPr/>
        </p:nvSpPr>
        <p:spPr>
          <a:xfrm>
            <a:off x="0" y="623249"/>
            <a:ext cx="91440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Verification and Validation</a:t>
            </a:r>
          </a:p>
        </p:txBody>
      </p:sp>
      <p:sp>
        <p:nvSpPr>
          <p:cNvPr id="751" name="Google Shape;701;p63"/>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752" name="Google Shape;702;p63"/>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753" name="Google Shape;703;p63" descr="Google Shape;703;p63"/>
          <p:cNvPicPr>
            <a:picLocks noChangeAspect="1"/>
          </p:cNvPicPr>
          <p:nvPr/>
        </p:nvPicPr>
        <p:blipFill>
          <a:blip r:embed="rId2">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Google Shape;185;p28"/>
          <p:cNvSpPr txBox="1"/>
          <p:nvPr/>
        </p:nvSpPr>
        <p:spPr>
          <a:xfrm>
            <a:off x="1005750" y="4209174"/>
            <a:ext cx="7272701" cy="2209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p>
            <a:pPr>
              <a:defRPr baseline="30000" sz="1100">
                <a:latin typeface="Calibri"/>
                <a:ea typeface="Calibri"/>
                <a:cs typeface="Calibri"/>
                <a:sym typeface="Calibri"/>
              </a:defRPr>
            </a:pPr>
            <a:r>
              <a:t>1 </a:t>
            </a:r>
            <a:r>
              <a:rPr baseline="0"/>
              <a:t>control volume: a box shaped region so small that the field quantities can be assumed to be uniform in it</a:t>
            </a:r>
          </a:p>
        </p:txBody>
      </p:sp>
      <p:sp>
        <p:nvSpPr>
          <p:cNvPr id="269" name="Google Shape;181;p28"/>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Physical problem</a:t>
            </a:r>
          </a:p>
        </p:txBody>
      </p:sp>
      <p:sp>
        <p:nvSpPr>
          <p:cNvPr id="270" name="Google Shape;182;p28"/>
          <p:cNvSpPr/>
          <p:nvPr/>
        </p:nvSpPr>
        <p:spPr>
          <a:xfrm>
            <a:off x="652800" y="656024"/>
            <a:ext cx="7838400" cy="1"/>
          </a:xfrm>
          <a:prstGeom prst="line">
            <a:avLst/>
          </a:prstGeom>
          <a:ln>
            <a:solidFill>
              <a:srgbClr val="637052"/>
            </a:solidFill>
          </a:ln>
        </p:spPr>
        <p:txBody>
          <a:bodyPr lIns="0" tIns="0" rIns="0" bIns="0"/>
          <a:lstStyle/>
          <a:p>
            <a:pPr/>
          </a:p>
        </p:txBody>
      </p:sp>
      <p:sp>
        <p:nvSpPr>
          <p:cNvPr id="271" name="Google Shape;183;p28"/>
          <p:cNvSpPr txBox="1"/>
          <p:nvPr/>
        </p:nvSpPr>
        <p:spPr>
          <a:xfrm>
            <a:off x="0" y="623249"/>
            <a:ext cx="91440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Heat Diffusion equation, (1/3)</a:t>
            </a:r>
          </a:p>
        </p:txBody>
      </p:sp>
      <p:sp>
        <p:nvSpPr>
          <p:cNvPr id="272" name="Google Shape;184;p28"/>
          <p:cNvSpPr/>
          <p:nvPr/>
        </p:nvSpPr>
        <p:spPr>
          <a:xfrm>
            <a:off x="1245049" y="1298500"/>
            <a:ext cx="6794101" cy="2726402"/>
          </a:xfrm>
          <a:prstGeom prst="rect">
            <a:avLst/>
          </a:prstGeom>
          <a:blipFill>
            <a:blip r:embed="rId3"/>
            <a:stretch>
              <a:fillRect/>
            </a:stretch>
          </a:blipFill>
          <a:ln w="12700">
            <a:miter lim="400000"/>
          </a:ln>
        </p:spPr>
        <p:txBody>
          <a:bodyPr lIns="0" tIns="0" rIns="0" bIns="0"/>
          <a:lstStyle/>
          <a:p>
            <a:pPr>
              <a:defRPr sz="1100"/>
            </a:pPr>
          </a:p>
        </p:txBody>
      </p:sp>
      <p:pic>
        <p:nvPicPr>
          <p:cNvPr id="273" name="Google Shape;186;p28" descr="Google Shape;186;p28"/>
          <p:cNvPicPr>
            <a:picLocks noChangeAspect="1"/>
          </p:cNvPicPr>
          <p:nvPr/>
        </p:nvPicPr>
        <p:blipFill>
          <a:blip r:embed="rId4">
            <a:extLst/>
          </a:blip>
          <a:stretch>
            <a:fillRect/>
          </a:stretch>
        </p:blipFill>
        <p:spPr>
          <a:xfrm>
            <a:off x="6974050" y="57764"/>
            <a:ext cx="1827872" cy="540526"/>
          </a:xfrm>
          <a:prstGeom prst="rect">
            <a:avLst/>
          </a:prstGeom>
          <a:ln w="12700">
            <a:miter lim="400000"/>
          </a:ln>
        </p:spPr>
      </p:pic>
      <p:sp>
        <p:nvSpPr>
          <p:cNvPr id="274" name="Google Shape;187;p28"/>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275" name="Google Shape;188;p28"/>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5" name="Google Shape;708;p64"/>
          <p:cNvSpPr txBox="1"/>
          <p:nvPr/>
        </p:nvSpPr>
        <p:spPr>
          <a:xfrm>
            <a:off x="443274" y="985125"/>
            <a:ext cx="8318401" cy="24688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just">
              <a:lnSpc>
                <a:spcPct val="90000"/>
              </a:lnSpc>
              <a:spcBef>
                <a:spcPts val="1000"/>
              </a:spcBef>
              <a:defRPr>
                <a:latin typeface="Calibri"/>
                <a:ea typeface="Calibri"/>
                <a:cs typeface="Calibri"/>
                <a:sym typeface="Calibri"/>
              </a:defRPr>
            </a:pPr>
            <a:r>
              <a:t>•</a:t>
            </a:r>
            <a:r>
              <a:rPr b="1"/>
              <a:t>Code Verification</a:t>
            </a:r>
            <a:r>
              <a:t>: the goal is to ensure that the code is a faithful representation of the underlying mathematical model. Thus assess both the correctness of the chosen numerical algorithm and the correctness of the instantiation of that algorithm into written source code (i.e. there are no coding mistakes). </a:t>
            </a:r>
          </a:p>
          <a:p>
            <a:pPr algn="just">
              <a:lnSpc>
                <a:spcPct val="90000"/>
              </a:lnSpc>
              <a:spcBef>
                <a:spcPts val="1000"/>
              </a:spcBef>
              <a:defRPr>
                <a:latin typeface="Calibri"/>
                <a:ea typeface="Calibri"/>
                <a:cs typeface="Calibri"/>
                <a:sym typeface="Calibri"/>
              </a:defRPr>
            </a:pPr>
            <a:r>
              <a:t>In other words (considering the Roache’s definition), it is a procedure to demonstrate that the discretization error decreases to zero as the mesh dimensions decreases to zero through the verification of the order-of-accuracy.   </a:t>
            </a:r>
          </a:p>
          <a:p>
            <a:pPr algn="just">
              <a:lnSpc>
                <a:spcPct val="90000"/>
              </a:lnSpc>
              <a:spcBef>
                <a:spcPts val="1000"/>
              </a:spcBef>
              <a:defRPr>
                <a:latin typeface="Calibri"/>
                <a:ea typeface="Calibri"/>
                <a:cs typeface="Calibri"/>
                <a:sym typeface="Calibri"/>
              </a:defRPr>
            </a:pPr>
            <a:r>
              <a:t>•</a:t>
            </a:r>
            <a:r>
              <a:rPr b="1"/>
              <a:t>Solution</a:t>
            </a:r>
            <a:r>
              <a:t> </a:t>
            </a:r>
            <a:r>
              <a:rPr b="1"/>
              <a:t>Verification: </a:t>
            </a:r>
            <a:r>
              <a:t>the goal is</a:t>
            </a:r>
            <a:r>
              <a:rPr b="1"/>
              <a:t> </a:t>
            </a:r>
            <a:r>
              <a:t>the estimation the magnitude (and not the order like the code verification) of the numerical errors that occur when the governing equations are discretized and solved numerically.</a:t>
            </a:r>
          </a:p>
        </p:txBody>
      </p:sp>
      <p:sp>
        <p:nvSpPr>
          <p:cNvPr id="756" name="Google Shape;709;p64"/>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FEM code verification</a:t>
            </a:r>
          </a:p>
        </p:txBody>
      </p:sp>
      <p:sp>
        <p:nvSpPr>
          <p:cNvPr id="757" name="Google Shape;710;p64"/>
          <p:cNvSpPr/>
          <p:nvPr/>
        </p:nvSpPr>
        <p:spPr>
          <a:xfrm>
            <a:off x="652800" y="656024"/>
            <a:ext cx="7838400" cy="1"/>
          </a:xfrm>
          <a:prstGeom prst="line">
            <a:avLst/>
          </a:prstGeom>
          <a:ln>
            <a:solidFill>
              <a:srgbClr val="637052"/>
            </a:solidFill>
          </a:ln>
        </p:spPr>
        <p:txBody>
          <a:bodyPr lIns="0" tIns="0" rIns="0" bIns="0"/>
          <a:lstStyle/>
          <a:p>
            <a:pPr/>
          </a:p>
        </p:txBody>
      </p:sp>
      <p:sp>
        <p:nvSpPr>
          <p:cNvPr id="758" name="Google Shape;711;p64"/>
          <p:cNvSpPr txBox="1"/>
          <p:nvPr/>
        </p:nvSpPr>
        <p:spPr>
          <a:xfrm>
            <a:off x="0" y="623249"/>
            <a:ext cx="91440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Verification problem</a:t>
            </a:r>
          </a:p>
        </p:txBody>
      </p:sp>
      <p:sp>
        <p:nvSpPr>
          <p:cNvPr id="759" name="Google Shape;712;p64"/>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760" name="Google Shape;713;p64"/>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761" name="Google Shape;714;p64" descr="Google Shape;714;p64"/>
          <p:cNvPicPr>
            <a:picLocks noChangeAspect="1"/>
          </p:cNvPicPr>
          <p:nvPr/>
        </p:nvPicPr>
        <p:blipFill>
          <a:blip r:embed="rId3">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Google Shape;719;p65"/>
          <p:cNvSpPr txBox="1"/>
          <p:nvPr>
            <p:ph type="body" idx="4294967295"/>
          </p:nvPr>
        </p:nvSpPr>
        <p:spPr>
          <a:xfrm>
            <a:off x="652799" y="1043249"/>
            <a:ext cx="7771202" cy="3779401"/>
          </a:xfrm>
          <a:prstGeom prst="rect">
            <a:avLst/>
          </a:prstGeom>
          <a:blipFill>
            <a:blip r:embed="rId3"/>
            <a:stretch>
              <a:fillRect/>
            </a:stretch>
          </a:blipFill>
        </p:spPr>
        <p:txBody>
          <a:bodyPr lIns="34275" tIns="34275" rIns="34275" bIns="34275"/>
          <a:lstStyle>
            <a:lvl1pPr marL="0" indent="0" algn="ctr">
              <a:lnSpc>
                <a:spcPct val="90000"/>
              </a:lnSpc>
              <a:spcBef>
                <a:spcPts val="200"/>
              </a:spcBef>
              <a:buSzTx/>
              <a:buNone/>
              <a:defRPr sz="1500">
                <a:solidFill>
                  <a:srgbClr val="3F3F3F"/>
                </a:solidFill>
                <a:latin typeface="Calibri"/>
                <a:ea typeface="Calibri"/>
                <a:cs typeface="Calibri"/>
                <a:sym typeface="Calibri"/>
              </a:defRPr>
            </a:lvl1pPr>
          </a:lstStyle>
          <a:p>
            <a:pPr/>
            <a:r>
              <a:t> </a:t>
            </a:r>
          </a:p>
        </p:txBody>
      </p:sp>
      <p:sp>
        <p:nvSpPr>
          <p:cNvPr id="766" name="Google Shape;720;p65"/>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FEM code verification</a:t>
            </a:r>
          </a:p>
        </p:txBody>
      </p:sp>
      <p:sp>
        <p:nvSpPr>
          <p:cNvPr id="767" name="Google Shape;721;p65"/>
          <p:cNvSpPr/>
          <p:nvPr/>
        </p:nvSpPr>
        <p:spPr>
          <a:xfrm>
            <a:off x="652800" y="656024"/>
            <a:ext cx="7838400" cy="1"/>
          </a:xfrm>
          <a:prstGeom prst="line">
            <a:avLst/>
          </a:prstGeom>
          <a:ln>
            <a:solidFill>
              <a:srgbClr val="637052"/>
            </a:solidFill>
          </a:ln>
        </p:spPr>
        <p:txBody>
          <a:bodyPr lIns="0" tIns="0" rIns="0" bIns="0"/>
          <a:lstStyle/>
          <a:p>
            <a:pPr/>
          </a:p>
        </p:txBody>
      </p:sp>
      <p:sp>
        <p:nvSpPr>
          <p:cNvPr id="768" name="Google Shape;722;p65"/>
          <p:cNvSpPr txBox="1"/>
          <p:nvPr/>
        </p:nvSpPr>
        <p:spPr>
          <a:xfrm>
            <a:off x="0" y="623249"/>
            <a:ext cx="91440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Order-of-accuracy test (1/2)</a:t>
            </a:r>
          </a:p>
        </p:txBody>
      </p:sp>
      <p:sp>
        <p:nvSpPr>
          <p:cNvPr id="769" name="Google Shape;723;p65"/>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770" name="Google Shape;724;p65"/>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771" name="Google Shape;725;p65" descr="Google Shape;725;p65"/>
          <p:cNvPicPr>
            <a:picLocks noChangeAspect="1"/>
          </p:cNvPicPr>
          <p:nvPr/>
        </p:nvPicPr>
        <p:blipFill>
          <a:blip r:embed="rId4">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5" name="Google Shape;730;p66"/>
          <p:cNvSpPr txBox="1"/>
          <p:nvPr>
            <p:ph type="body" idx="4294967295"/>
          </p:nvPr>
        </p:nvSpPr>
        <p:spPr>
          <a:xfrm>
            <a:off x="833099" y="1115649"/>
            <a:ext cx="7477802" cy="3578402"/>
          </a:xfrm>
          <a:prstGeom prst="rect">
            <a:avLst/>
          </a:prstGeom>
          <a:blipFill>
            <a:blip r:embed="rId3"/>
            <a:stretch>
              <a:fillRect/>
            </a:stretch>
          </a:blipFill>
        </p:spPr>
        <p:txBody>
          <a:bodyPr lIns="34275" tIns="34275" rIns="34275" bIns="34275"/>
          <a:lstStyle>
            <a:lvl1pPr marL="0" indent="0" algn="ctr">
              <a:lnSpc>
                <a:spcPct val="90000"/>
              </a:lnSpc>
              <a:spcBef>
                <a:spcPts val="200"/>
              </a:spcBef>
              <a:buSzTx/>
              <a:buNone/>
              <a:defRPr sz="1500">
                <a:solidFill>
                  <a:srgbClr val="3F3F3F"/>
                </a:solidFill>
                <a:latin typeface="Calibri"/>
                <a:ea typeface="Calibri"/>
                <a:cs typeface="Calibri"/>
                <a:sym typeface="Calibri"/>
              </a:defRPr>
            </a:lvl1pPr>
          </a:lstStyle>
          <a:p>
            <a:pPr/>
            <a:r>
              <a:t> </a:t>
            </a:r>
          </a:p>
        </p:txBody>
      </p:sp>
      <p:sp>
        <p:nvSpPr>
          <p:cNvPr id="776" name="Google Shape;731;p66"/>
          <p:cNvSpPr txBox="1"/>
          <p:nvPr/>
        </p:nvSpPr>
        <p:spPr>
          <a:xfrm>
            <a:off x="0" y="623249"/>
            <a:ext cx="91440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Order-of-accuracy test (2/2)</a:t>
            </a:r>
          </a:p>
        </p:txBody>
      </p:sp>
      <p:sp>
        <p:nvSpPr>
          <p:cNvPr id="777" name="Google Shape;732;p66"/>
          <p:cNvSpPr txBox="1"/>
          <p:nvPr/>
        </p:nvSpPr>
        <p:spPr>
          <a:xfrm>
            <a:off x="652800" y="122950"/>
            <a:ext cx="7838400" cy="5384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FEM code verification</a:t>
            </a:r>
          </a:p>
        </p:txBody>
      </p:sp>
      <p:sp>
        <p:nvSpPr>
          <p:cNvPr id="778" name="Google Shape;733;p66"/>
          <p:cNvSpPr/>
          <p:nvPr/>
        </p:nvSpPr>
        <p:spPr>
          <a:xfrm>
            <a:off x="652800" y="656024"/>
            <a:ext cx="7838400" cy="1"/>
          </a:xfrm>
          <a:prstGeom prst="line">
            <a:avLst/>
          </a:prstGeom>
          <a:ln>
            <a:solidFill>
              <a:srgbClr val="637052"/>
            </a:solidFill>
          </a:ln>
        </p:spPr>
        <p:txBody>
          <a:bodyPr lIns="0" tIns="0" rIns="0" bIns="0"/>
          <a:lstStyle/>
          <a:p>
            <a:pPr/>
          </a:p>
        </p:txBody>
      </p:sp>
      <p:sp>
        <p:nvSpPr>
          <p:cNvPr id="779" name="Google Shape;734;p66"/>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780" name="Google Shape;735;p66"/>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781" name="Google Shape;736;p66" descr="Google Shape;736;p66"/>
          <p:cNvPicPr>
            <a:picLocks noChangeAspect="1"/>
          </p:cNvPicPr>
          <p:nvPr/>
        </p:nvPicPr>
        <p:blipFill>
          <a:blip r:embed="rId4">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5" name="Google Shape;741;p67"/>
          <p:cNvSpPr/>
          <p:nvPr/>
        </p:nvSpPr>
        <p:spPr>
          <a:xfrm>
            <a:off x="652800" y="656024"/>
            <a:ext cx="7838400" cy="1"/>
          </a:xfrm>
          <a:prstGeom prst="line">
            <a:avLst/>
          </a:prstGeom>
          <a:ln>
            <a:solidFill>
              <a:srgbClr val="637052"/>
            </a:solidFill>
          </a:ln>
        </p:spPr>
        <p:txBody>
          <a:bodyPr lIns="0" tIns="0" rIns="0" bIns="0"/>
          <a:lstStyle/>
          <a:p>
            <a:pPr/>
          </a:p>
        </p:txBody>
      </p:sp>
      <p:sp>
        <p:nvSpPr>
          <p:cNvPr id="786" name="Google Shape;742;p67"/>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FEM Code verification</a:t>
            </a:r>
          </a:p>
        </p:txBody>
      </p:sp>
      <p:sp>
        <p:nvSpPr>
          <p:cNvPr id="787" name="Google Shape;743;p67"/>
          <p:cNvSpPr txBox="1"/>
          <p:nvPr/>
        </p:nvSpPr>
        <p:spPr>
          <a:xfrm>
            <a:off x="0" y="623249"/>
            <a:ext cx="9144000" cy="665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600">
                <a:solidFill>
                  <a:srgbClr val="E48312"/>
                </a:solidFill>
                <a:latin typeface="Calibri"/>
                <a:ea typeface="Calibri"/>
                <a:cs typeface="Calibri"/>
                <a:sym typeface="Calibri"/>
              </a:defRPr>
            </a:lvl1pPr>
          </a:lstStyle>
          <a:p>
            <a:pPr/>
            <a:r>
              <a:t>Mesh refinement</a:t>
            </a:r>
          </a:p>
        </p:txBody>
      </p:sp>
      <p:sp>
        <p:nvSpPr>
          <p:cNvPr id="788" name="Google Shape;744;p67"/>
          <p:cNvSpPr txBox="1"/>
          <p:nvPr/>
        </p:nvSpPr>
        <p:spPr>
          <a:xfrm>
            <a:off x="385050" y="1030255"/>
            <a:ext cx="8373899" cy="173822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11150">
              <a:buClr>
                <a:srgbClr val="000000"/>
              </a:buClr>
              <a:buSzPts val="1300"/>
              <a:buFont typeface="Trebuchet MS"/>
              <a:buChar char="●"/>
              <a:defRPr i="1" sz="1300">
                <a:latin typeface="Calibri"/>
                <a:ea typeface="Calibri"/>
                <a:cs typeface="Calibri"/>
                <a:sym typeface="Calibri"/>
              </a:defRPr>
            </a:pPr>
            <a:r>
              <a:t>pdetool </a:t>
            </a:r>
            <a:r>
              <a:rPr i="0"/>
              <a:t>of </a:t>
            </a:r>
            <a:r>
              <a:t>Partial Differential Equation toolbox </a:t>
            </a:r>
            <a:r>
              <a:rPr i="0"/>
              <a:t>by </a:t>
            </a:r>
            <a:r>
              <a:t>MatLab</a:t>
            </a:r>
            <a:r>
              <a:rPr i="0"/>
              <a:t> is used to generate the triangulation of the domain.</a:t>
            </a:r>
          </a:p>
          <a:p>
            <a:pPr indent="457200"/>
            <a:endParaRPr sz="1300">
              <a:latin typeface="Calibri"/>
              <a:ea typeface="Calibri"/>
              <a:cs typeface="Calibri"/>
              <a:sym typeface="Calibri"/>
            </a:endParaRPr>
          </a:p>
          <a:p>
            <a:pPr marL="457200" indent="-311150">
              <a:buClr>
                <a:srgbClr val="000000"/>
              </a:buClr>
              <a:buSzPts val="1300"/>
              <a:buFont typeface="Trebuchet MS"/>
              <a:buChar char="●"/>
              <a:defRPr sz="1300">
                <a:latin typeface="Calibri"/>
                <a:ea typeface="Calibri"/>
                <a:cs typeface="Calibri"/>
                <a:sym typeface="Calibri"/>
              </a:defRPr>
            </a:pPr>
            <a:r>
              <a:t>The uniform mesh refinement is obtained by dividing each triangle side in two parts, therefore from one triangle 4 triangles are obtained.</a:t>
            </a:r>
          </a:p>
          <a:p>
            <a:pPr indent="457200"/>
            <a:endParaRPr sz="1300">
              <a:latin typeface="Calibri"/>
              <a:ea typeface="Calibri"/>
              <a:cs typeface="Calibri"/>
              <a:sym typeface="Calibri"/>
            </a:endParaRPr>
          </a:p>
          <a:p>
            <a:pPr marL="457200" indent="-311150">
              <a:buClr>
                <a:srgbClr val="000000"/>
              </a:buClr>
              <a:buSzPts val="1300"/>
              <a:buFont typeface="Trebuchet MS"/>
              <a:buChar char="●"/>
              <a:defRPr sz="1300">
                <a:latin typeface="Calibri"/>
                <a:ea typeface="Calibri"/>
                <a:cs typeface="Calibri"/>
                <a:sym typeface="Calibri"/>
              </a:defRPr>
            </a:pPr>
            <a:r>
              <a:t>The discretization parameter is </a:t>
            </a:r>
            <a:r>
              <a:rPr i="1"/>
              <a:t>h = Δl / Δl</a:t>
            </a:r>
            <a:r>
              <a:rPr baseline="-25000" i="1"/>
              <a:t>ref</a:t>
            </a:r>
            <a:r>
              <a:rPr i="1"/>
              <a:t> </a:t>
            </a:r>
            <a:r>
              <a:t>with</a:t>
            </a:r>
            <a:r>
              <a:rPr baseline="-25000" i="1"/>
              <a:t> </a:t>
            </a:r>
            <a:r>
              <a:rPr i="1"/>
              <a:t>Δl </a:t>
            </a:r>
            <a:r>
              <a:t>be the average triangle side length and </a:t>
            </a:r>
            <a:r>
              <a:rPr i="1"/>
              <a:t>Δl</a:t>
            </a:r>
            <a:r>
              <a:rPr baseline="-25000" i="1"/>
              <a:t>ref</a:t>
            </a:r>
            <a:r>
              <a:rPr i="1"/>
              <a:t> </a:t>
            </a:r>
            <a:r>
              <a:t>is computed on the more coarse mesh.</a:t>
            </a:r>
          </a:p>
        </p:txBody>
      </p:sp>
      <p:pic>
        <p:nvPicPr>
          <p:cNvPr id="789" name="Google Shape;745;p67" descr="Google Shape;745;p67"/>
          <p:cNvPicPr>
            <a:picLocks noChangeAspect="1"/>
          </p:cNvPicPr>
          <p:nvPr/>
        </p:nvPicPr>
        <p:blipFill>
          <a:blip r:embed="rId3">
            <a:extLst/>
          </a:blip>
          <a:stretch>
            <a:fillRect/>
          </a:stretch>
        </p:blipFill>
        <p:spPr>
          <a:xfrm>
            <a:off x="455253" y="2742985"/>
            <a:ext cx="4518538" cy="1664130"/>
          </a:xfrm>
          <a:prstGeom prst="rect">
            <a:avLst/>
          </a:prstGeom>
          <a:ln w="12700">
            <a:miter lim="400000"/>
          </a:ln>
        </p:spPr>
      </p:pic>
      <p:pic>
        <p:nvPicPr>
          <p:cNvPr id="790" name="Google Shape;746;p67" descr="Google Shape;746;p67"/>
          <p:cNvPicPr>
            <a:picLocks noChangeAspect="1"/>
          </p:cNvPicPr>
          <p:nvPr/>
        </p:nvPicPr>
        <p:blipFill>
          <a:blip r:embed="rId4">
            <a:extLst/>
          </a:blip>
          <a:stretch>
            <a:fillRect/>
          </a:stretch>
        </p:blipFill>
        <p:spPr>
          <a:xfrm>
            <a:off x="5477300" y="2846875"/>
            <a:ext cx="3360476" cy="1456351"/>
          </a:xfrm>
          <a:prstGeom prst="rect">
            <a:avLst/>
          </a:prstGeom>
          <a:ln w="12700">
            <a:miter lim="400000"/>
          </a:ln>
        </p:spPr>
      </p:pic>
      <p:sp>
        <p:nvSpPr>
          <p:cNvPr id="791" name="Google Shape;747;p67"/>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792" name="Google Shape;748;p67"/>
          <p:cNvSpPr txBox="1"/>
          <p:nvPr/>
        </p:nvSpPr>
        <p:spPr>
          <a:xfrm>
            <a:off x="652800" y="4381625"/>
            <a:ext cx="5978095"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100">
                <a:latin typeface="Calibri"/>
                <a:ea typeface="Calibri"/>
                <a:cs typeface="Calibri"/>
                <a:sym typeface="Calibri"/>
              </a:defRPr>
            </a:lvl1pPr>
          </a:lstStyle>
          <a:p>
            <a:pPr/>
            <a:r>
              <a:t>Note that the mesh refinement is uniform despite the mesh are not uniform.</a:t>
            </a:r>
          </a:p>
        </p:txBody>
      </p:sp>
      <p:sp>
        <p:nvSpPr>
          <p:cNvPr id="793" name="Google Shape;749;p67"/>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794" name="Google Shape;750;p67" descr="Google Shape;750;p67"/>
          <p:cNvPicPr>
            <a:picLocks noChangeAspect="1"/>
          </p:cNvPicPr>
          <p:nvPr/>
        </p:nvPicPr>
        <p:blipFill>
          <a:blip r:embed="rId5">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8" name="Google Shape;755;p68"/>
          <p:cNvSpPr txBox="1"/>
          <p:nvPr/>
        </p:nvSpPr>
        <p:spPr>
          <a:xfrm>
            <a:off x="443274" y="985125"/>
            <a:ext cx="8318401" cy="314449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just">
              <a:lnSpc>
                <a:spcPct val="90000"/>
              </a:lnSpc>
              <a:spcBef>
                <a:spcPts val="1000"/>
              </a:spcBef>
              <a:defRPr>
                <a:latin typeface="Calibri"/>
                <a:ea typeface="Calibri"/>
                <a:cs typeface="Calibri"/>
                <a:sym typeface="Calibri"/>
              </a:defRPr>
            </a:pPr>
            <a:r>
              <a:t>In order to achieve the exact solution the main approaches are two:</a:t>
            </a:r>
          </a:p>
          <a:p>
            <a:pPr marL="457200" indent="-317500" algn="just">
              <a:lnSpc>
                <a:spcPct val="90000"/>
              </a:lnSpc>
              <a:spcBef>
                <a:spcPts val="1000"/>
              </a:spcBef>
              <a:buClr>
                <a:srgbClr val="000000"/>
              </a:buClr>
              <a:buSzPts val="1400"/>
              <a:buFont typeface="Arial"/>
              <a:buChar char="●"/>
              <a:defRPr b="1">
                <a:latin typeface="Calibri"/>
                <a:ea typeface="Calibri"/>
                <a:cs typeface="Calibri"/>
                <a:sym typeface="Calibri"/>
              </a:defRPr>
            </a:pPr>
            <a:r>
              <a:t>Method of Exact Solutions</a:t>
            </a:r>
            <a:r>
              <a:rPr b="0"/>
              <a:t> (MES): find the exact solution by solving the governing equations, for the given boundary and initial conditions. The exact solution for complex problem often depend on significant simplifications in dimensionality, geometry, physics, etc…</a:t>
            </a:r>
          </a:p>
          <a:p>
            <a:pPr marL="457200" indent="-317500" algn="just">
              <a:lnSpc>
                <a:spcPct val="90000"/>
              </a:lnSpc>
              <a:buClr>
                <a:srgbClr val="000000"/>
              </a:buClr>
              <a:buSzPts val="1400"/>
              <a:buFont typeface="Trebuchet MS"/>
              <a:buChar char="●"/>
              <a:defRPr b="1">
                <a:latin typeface="Calibri"/>
                <a:ea typeface="Calibri"/>
                <a:cs typeface="Calibri"/>
                <a:sym typeface="Calibri"/>
              </a:defRPr>
            </a:pPr>
            <a:r>
              <a:t>Method of Manufactured Solutions</a:t>
            </a:r>
            <a:r>
              <a:rPr b="0"/>
              <a:t> (MMS): choose a solution a priori that respect the boundary and initial conditions, then plug this solution in the governing equations and find the corresponding source term.</a:t>
            </a:r>
          </a:p>
          <a:p>
            <a:pPr lvl="1" marL="914400" indent="-317500" algn="just">
              <a:lnSpc>
                <a:spcPct val="90000"/>
              </a:lnSpc>
              <a:buClr>
                <a:srgbClr val="000000"/>
              </a:buClr>
              <a:buSzPts val="1400"/>
              <a:buFont typeface="Trebuchet MS"/>
              <a:buChar char="○"/>
              <a:defRPr>
                <a:latin typeface="Calibri"/>
                <a:ea typeface="Calibri"/>
                <a:cs typeface="Calibri"/>
                <a:sym typeface="Calibri"/>
              </a:defRPr>
            </a:pPr>
            <a:r>
              <a:t>For code verification purposes, is not required that the manufactured solution be related to a physically realistic problem (e.g. the heat source could be meaningless in our case).</a:t>
            </a:r>
          </a:p>
          <a:p>
            <a:pPr lvl="1" marL="914400" indent="-317500" algn="just">
              <a:lnSpc>
                <a:spcPct val="90000"/>
              </a:lnSpc>
              <a:buClr>
                <a:srgbClr val="000000"/>
              </a:buClr>
              <a:buSzPts val="1400"/>
              <a:buFont typeface="Trebuchet MS"/>
              <a:buChar char="○"/>
              <a:defRPr>
                <a:latin typeface="Calibri"/>
                <a:ea typeface="Calibri"/>
                <a:cs typeface="Calibri"/>
                <a:sym typeface="Calibri"/>
              </a:defRPr>
            </a:pPr>
            <a:r>
              <a:t>The manufactured solutions should be analytic functions with smooth derivatives. Trigonometric and exponential functions are recommended. </a:t>
            </a:r>
          </a:p>
          <a:p>
            <a:pPr indent="914400" algn="just">
              <a:lnSpc>
                <a:spcPct val="90000"/>
              </a:lnSpc>
              <a:spcBef>
                <a:spcPts val="1000"/>
              </a:spcBef>
            </a:pPr>
            <a:endParaRPr>
              <a:latin typeface="Calibri"/>
              <a:ea typeface="Calibri"/>
              <a:cs typeface="Calibri"/>
              <a:sym typeface="Calibri"/>
            </a:endParaRPr>
          </a:p>
          <a:p>
            <a:pPr algn="just">
              <a:lnSpc>
                <a:spcPct val="90000"/>
              </a:lnSpc>
              <a:spcBef>
                <a:spcPts val="1000"/>
              </a:spcBef>
            </a:pPr>
            <a:endParaRPr>
              <a:latin typeface="Calibri"/>
              <a:ea typeface="Calibri"/>
              <a:cs typeface="Calibri"/>
              <a:sym typeface="Calibri"/>
            </a:endParaRPr>
          </a:p>
        </p:txBody>
      </p:sp>
      <p:sp>
        <p:nvSpPr>
          <p:cNvPr id="799" name="Google Shape;756;p68"/>
          <p:cNvSpPr txBox="1"/>
          <p:nvPr/>
        </p:nvSpPr>
        <p:spPr>
          <a:xfrm>
            <a:off x="0" y="623249"/>
            <a:ext cx="91440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Finding the exact solution</a:t>
            </a:r>
          </a:p>
        </p:txBody>
      </p:sp>
      <p:sp>
        <p:nvSpPr>
          <p:cNvPr id="800" name="Google Shape;757;p68"/>
          <p:cNvSpPr txBox="1"/>
          <p:nvPr/>
        </p:nvSpPr>
        <p:spPr>
          <a:xfrm>
            <a:off x="652800" y="122950"/>
            <a:ext cx="7838400" cy="5384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FEM code verification</a:t>
            </a:r>
          </a:p>
        </p:txBody>
      </p:sp>
      <p:sp>
        <p:nvSpPr>
          <p:cNvPr id="801" name="Google Shape;758;p68"/>
          <p:cNvSpPr/>
          <p:nvPr/>
        </p:nvSpPr>
        <p:spPr>
          <a:xfrm>
            <a:off x="652800" y="656024"/>
            <a:ext cx="7838400" cy="1"/>
          </a:xfrm>
          <a:prstGeom prst="line">
            <a:avLst/>
          </a:prstGeom>
          <a:ln>
            <a:solidFill>
              <a:srgbClr val="637052"/>
            </a:solidFill>
          </a:ln>
        </p:spPr>
        <p:txBody>
          <a:bodyPr lIns="0" tIns="0" rIns="0" bIns="0"/>
          <a:lstStyle/>
          <a:p>
            <a:pPr/>
          </a:p>
        </p:txBody>
      </p:sp>
      <p:sp>
        <p:nvSpPr>
          <p:cNvPr id="802" name="Google Shape;759;p68"/>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803" name="Google Shape;760;p68"/>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804" name="Google Shape;761;p68" descr="Google Shape;761;p68"/>
          <p:cNvPicPr>
            <a:picLocks noChangeAspect="1"/>
          </p:cNvPicPr>
          <p:nvPr/>
        </p:nvPicPr>
        <p:blipFill>
          <a:blip r:embed="rId3">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8" name="Google Shape;766;p69"/>
          <p:cNvSpPr/>
          <p:nvPr/>
        </p:nvSpPr>
        <p:spPr>
          <a:xfrm>
            <a:off x="652800" y="656024"/>
            <a:ext cx="7838400" cy="1"/>
          </a:xfrm>
          <a:prstGeom prst="line">
            <a:avLst/>
          </a:prstGeom>
          <a:ln>
            <a:solidFill>
              <a:srgbClr val="637052"/>
            </a:solidFill>
          </a:ln>
        </p:spPr>
        <p:txBody>
          <a:bodyPr lIns="0" tIns="0" rIns="0" bIns="0"/>
          <a:lstStyle/>
          <a:p>
            <a:pPr/>
          </a:p>
        </p:txBody>
      </p:sp>
      <p:sp>
        <p:nvSpPr>
          <p:cNvPr id="809" name="Google Shape;767;p69"/>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FEM Code verification</a:t>
            </a:r>
          </a:p>
        </p:txBody>
      </p:sp>
      <p:sp>
        <p:nvSpPr>
          <p:cNvPr id="810" name="Google Shape;768;p69"/>
          <p:cNvSpPr txBox="1"/>
          <p:nvPr/>
        </p:nvSpPr>
        <p:spPr>
          <a:xfrm>
            <a:off x="0" y="623249"/>
            <a:ext cx="9144000" cy="665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600">
                <a:solidFill>
                  <a:srgbClr val="E48312"/>
                </a:solidFill>
                <a:latin typeface="Calibri"/>
                <a:ea typeface="Calibri"/>
                <a:cs typeface="Calibri"/>
                <a:sym typeface="Calibri"/>
              </a:defRPr>
            </a:lvl1pPr>
          </a:lstStyle>
          <a:p>
            <a:pPr/>
            <a:r>
              <a:t>Construct manufactured solution (steady state case) (1/2)</a:t>
            </a:r>
          </a:p>
        </p:txBody>
      </p:sp>
      <p:pic>
        <p:nvPicPr>
          <p:cNvPr id="811" name="Google Shape;769;p69" descr="Google Shape;769;p69"/>
          <p:cNvPicPr>
            <a:picLocks noChangeAspect="1"/>
          </p:cNvPicPr>
          <p:nvPr/>
        </p:nvPicPr>
        <p:blipFill>
          <a:blip r:embed="rId3">
            <a:extLst/>
          </a:blip>
          <a:srcRect l="4132" t="0" r="12219" b="0"/>
          <a:stretch>
            <a:fillRect/>
          </a:stretch>
        </p:blipFill>
        <p:spPr>
          <a:xfrm>
            <a:off x="5671017" y="2352799"/>
            <a:ext cx="3444558" cy="2320976"/>
          </a:xfrm>
          <a:prstGeom prst="rect">
            <a:avLst/>
          </a:prstGeom>
          <a:ln w="12700">
            <a:miter lim="400000"/>
          </a:ln>
        </p:spPr>
      </p:pic>
      <p:pic>
        <p:nvPicPr>
          <p:cNvPr id="812" name="Google Shape;770;p69" descr="Google Shape;770;p69"/>
          <p:cNvPicPr>
            <a:picLocks noChangeAspect="1"/>
          </p:cNvPicPr>
          <p:nvPr/>
        </p:nvPicPr>
        <p:blipFill>
          <a:blip r:embed="rId4">
            <a:extLst/>
          </a:blip>
          <a:stretch>
            <a:fillRect/>
          </a:stretch>
        </p:blipFill>
        <p:spPr>
          <a:xfrm>
            <a:off x="354605" y="1955013"/>
            <a:ext cx="3224859" cy="196726"/>
          </a:xfrm>
          <a:prstGeom prst="rect">
            <a:avLst/>
          </a:prstGeom>
          <a:ln w="12700">
            <a:miter lim="400000"/>
          </a:ln>
        </p:spPr>
      </p:pic>
      <p:pic>
        <p:nvPicPr>
          <p:cNvPr id="813" name="Google Shape;771;p69" descr="Google Shape;771;p69"/>
          <p:cNvPicPr>
            <a:picLocks noChangeAspect="1"/>
          </p:cNvPicPr>
          <p:nvPr/>
        </p:nvPicPr>
        <p:blipFill>
          <a:blip r:embed="rId5">
            <a:extLst/>
          </a:blip>
          <a:stretch>
            <a:fillRect/>
          </a:stretch>
        </p:blipFill>
        <p:spPr>
          <a:xfrm>
            <a:off x="365768" y="2896132"/>
            <a:ext cx="4945292" cy="414587"/>
          </a:xfrm>
          <a:prstGeom prst="rect">
            <a:avLst/>
          </a:prstGeom>
          <a:ln w="12700">
            <a:miter lim="400000"/>
          </a:ln>
        </p:spPr>
      </p:pic>
      <p:pic>
        <p:nvPicPr>
          <p:cNvPr id="814" name="Google Shape;772;p69" descr="Google Shape;772;p69"/>
          <p:cNvPicPr>
            <a:picLocks noChangeAspect="1"/>
          </p:cNvPicPr>
          <p:nvPr/>
        </p:nvPicPr>
        <p:blipFill>
          <a:blip r:embed="rId6">
            <a:extLst/>
          </a:blip>
          <a:stretch>
            <a:fillRect/>
          </a:stretch>
        </p:blipFill>
        <p:spPr>
          <a:xfrm>
            <a:off x="354590" y="3878550"/>
            <a:ext cx="5109956" cy="440226"/>
          </a:xfrm>
          <a:prstGeom prst="rect">
            <a:avLst/>
          </a:prstGeom>
          <a:ln w="12700">
            <a:miter lim="400000"/>
          </a:ln>
        </p:spPr>
      </p:pic>
      <p:pic>
        <p:nvPicPr>
          <p:cNvPr id="815" name="Google Shape;773;p69" descr="Google Shape;773;p69"/>
          <p:cNvPicPr>
            <a:picLocks noChangeAspect="1"/>
          </p:cNvPicPr>
          <p:nvPr/>
        </p:nvPicPr>
        <p:blipFill>
          <a:blip r:embed="rId7">
            <a:extLst/>
          </a:blip>
          <a:stretch>
            <a:fillRect/>
          </a:stretch>
        </p:blipFill>
        <p:spPr>
          <a:xfrm>
            <a:off x="360700" y="1279025"/>
            <a:ext cx="7412697" cy="440226"/>
          </a:xfrm>
          <a:prstGeom prst="rect">
            <a:avLst/>
          </a:prstGeom>
          <a:ln w="12700">
            <a:miter lim="400000"/>
          </a:ln>
        </p:spPr>
      </p:pic>
      <p:pic>
        <p:nvPicPr>
          <p:cNvPr id="816" name="Google Shape;774;p69" descr="Google Shape;774;p69"/>
          <p:cNvPicPr>
            <a:picLocks noChangeAspect="1"/>
          </p:cNvPicPr>
          <p:nvPr/>
        </p:nvPicPr>
        <p:blipFill>
          <a:blip r:embed="rId8">
            <a:extLst/>
          </a:blip>
          <a:stretch>
            <a:fillRect/>
          </a:stretch>
        </p:blipFill>
        <p:spPr>
          <a:xfrm>
            <a:off x="342249" y="2352799"/>
            <a:ext cx="5788126" cy="420001"/>
          </a:xfrm>
          <a:prstGeom prst="rect">
            <a:avLst/>
          </a:prstGeom>
          <a:ln w="12700">
            <a:miter lim="400000"/>
          </a:ln>
        </p:spPr>
      </p:pic>
      <p:pic>
        <p:nvPicPr>
          <p:cNvPr id="817" name="Google Shape;775;p69" descr="Google Shape;775;p69"/>
          <p:cNvPicPr>
            <a:picLocks noChangeAspect="1"/>
          </p:cNvPicPr>
          <p:nvPr/>
        </p:nvPicPr>
        <p:blipFill>
          <a:blip r:embed="rId9">
            <a:extLst/>
          </a:blip>
          <a:stretch>
            <a:fillRect/>
          </a:stretch>
        </p:blipFill>
        <p:spPr>
          <a:xfrm>
            <a:off x="365775" y="3390324"/>
            <a:ext cx="5109949" cy="432542"/>
          </a:xfrm>
          <a:prstGeom prst="rect">
            <a:avLst/>
          </a:prstGeom>
          <a:ln w="12700">
            <a:miter lim="400000"/>
          </a:ln>
        </p:spPr>
      </p:pic>
      <p:sp>
        <p:nvSpPr>
          <p:cNvPr id="818" name="Google Shape;776;p69"/>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819" name="Google Shape;777;p69"/>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820" name="Google Shape;778;p69" descr="Google Shape;778;p69"/>
          <p:cNvPicPr>
            <a:picLocks noChangeAspect="1"/>
          </p:cNvPicPr>
          <p:nvPr/>
        </p:nvPicPr>
        <p:blipFill>
          <a:blip r:embed="rId10">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4" name="Google Shape;783;p70"/>
          <p:cNvSpPr/>
          <p:nvPr/>
        </p:nvSpPr>
        <p:spPr>
          <a:xfrm>
            <a:off x="652800" y="656024"/>
            <a:ext cx="7838400" cy="1"/>
          </a:xfrm>
          <a:prstGeom prst="line">
            <a:avLst/>
          </a:prstGeom>
          <a:ln>
            <a:solidFill>
              <a:srgbClr val="637052"/>
            </a:solidFill>
          </a:ln>
        </p:spPr>
        <p:txBody>
          <a:bodyPr lIns="0" tIns="0" rIns="0" bIns="0"/>
          <a:lstStyle/>
          <a:p>
            <a:pPr/>
          </a:p>
        </p:txBody>
      </p:sp>
      <p:sp>
        <p:nvSpPr>
          <p:cNvPr id="825" name="Google Shape;784;p70"/>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FEM Code verification</a:t>
            </a:r>
          </a:p>
        </p:txBody>
      </p:sp>
      <p:sp>
        <p:nvSpPr>
          <p:cNvPr id="826" name="Google Shape;785;p70"/>
          <p:cNvSpPr txBox="1"/>
          <p:nvPr/>
        </p:nvSpPr>
        <p:spPr>
          <a:xfrm>
            <a:off x="0" y="623249"/>
            <a:ext cx="9144000" cy="665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600">
                <a:solidFill>
                  <a:srgbClr val="E48312"/>
                </a:solidFill>
                <a:latin typeface="Calibri"/>
                <a:ea typeface="Calibri"/>
                <a:cs typeface="Calibri"/>
                <a:sym typeface="Calibri"/>
              </a:defRPr>
            </a:lvl1pPr>
          </a:lstStyle>
          <a:p>
            <a:pPr/>
            <a:r>
              <a:t>Construct manufactured solution (steady state case) (2/2)</a:t>
            </a:r>
          </a:p>
        </p:txBody>
      </p:sp>
      <p:pic>
        <p:nvPicPr>
          <p:cNvPr id="827" name="Google Shape;786;p70" descr="Google Shape;786;p70"/>
          <p:cNvPicPr>
            <a:picLocks noChangeAspect="1"/>
          </p:cNvPicPr>
          <p:nvPr/>
        </p:nvPicPr>
        <p:blipFill>
          <a:blip r:embed="rId3">
            <a:extLst/>
          </a:blip>
          <a:stretch>
            <a:fillRect/>
          </a:stretch>
        </p:blipFill>
        <p:spPr>
          <a:xfrm>
            <a:off x="402899" y="1084899"/>
            <a:ext cx="4840429" cy="277001"/>
          </a:xfrm>
          <a:prstGeom prst="rect">
            <a:avLst/>
          </a:prstGeom>
          <a:ln w="12700">
            <a:miter lim="400000"/>
          </a:ln>
        </p:spPr>
      </p:pic>
      <p:pic>
        <p:nvPicPr>
          <p:cNvPr id="828" name="Google Shape;787;p70" descr="Google Shape;787;p70"/>
          <p:cNvPicPr>
            <a:picLocks noChangeAspect="1"/>
          </p:cNvPicPr>
          <p:nvPr/>
        </p:nvPicPr>
        <p:blipFill>
          <a:blip r:embed="rId4">
            <a:extLst/>
          </a:blip>
          <a:stretch>
            <a:fillRect/>
          </a:stretch>
        </p:blipFill>
        <p:spPr>
          <a:xfrm>
            <a:off x="402902" y="1486932"/>
            <a:ext cx="4007014" cy="216822"/>
          </a:xfrm>
          <a:prstGeom prst="rect">
            <a:avLst/>
          </a:prstGeom>
          <a:ln w="12700">
            <a:miter lim="400000"/>
          </a:ln>
        </p:spPr>
      </p:pic>
      <p:pic>
        <p:nvPicPr>
          <p:cNvPr id="829" name="Google Shape;788;p70" descr="Google Shape;788;p70"/>
          <p:cNvPicPr>
            <a:picLocks noChangeAspect="1"/>
          </p:cNvPicPr>
          <p:nvPr/>
        </p:nvPicPr>
        <p:blipFill>
          <a:blip r:embed="rId5">
            <a:extLst/>
          </a:blip>
          <a:stretch>
            <a:fillRect/>
          </a:stretch>
        </p:blipFill>
        <p:spPr>
          <a:xfrm>
            <a:off x="402899" y="1845599"/>
            <a:ext cx="6914382" cy="609301"/>
          </a:xfrm>
          <a:prstGeom prst="rect">
            <a:avLst/>
          </a:prstGeom>
          <a:ln w="12700">
            <a:miter lim="400000"/>
          </a:ln>
        </p:spPr>
      </p:pic>
      <p:pic>
        <p:nvPicPr>
          <p:cNvPr id="830" name="Google Shape;789;p70" descr="Google Shape;789;p70"/>
          <p:cNvPicPr>
            <a:picLocks noChangeAspect="1"/>
          </p:cNvPicPr>
          <p:nvPr/>
        </p:nvPicPr>
        <p:blipFill>
          <a:blip r:embed="rId6">
            <a:extLst/>
          </a:blip>
          <a:stretch>
            <a:fillRect/>
          </a:stretch>
        </p:blipFill>
        <p:spPr>
          <a:xfrm>
            <a:off x="402899" y="2497175"/>
            <a:ext cx="6914375" cy="616625"/>
          </a:xfrm>
          <a:prstGeom prst="rect">
            <a:avLst/>
          </a:prstGeom>
          <a:ln w="12700">
            <a:miter lim="400000"/>
          </a:ln>
        </p:spPr>
      </p:pic>
      <p:pic>
        <p:nvPicPr>
          <p:cNvPr id="831" name="Google Shape;790;p70" descr="Google Shape;790;p70"/>
          <p:cNvPicPr>
            <a:picLocks noChangeAspect="1"/>
          </p:cNvPicPr>
          <p:nvPr/>
        </p:nvPicPr>
        <p:blipFill>
          <a:blip r:embed="rId7">
            <a:extLst/>
          </a:blip>
          <a:stretch>
            <a:fillRect/>
          </a:stretch>
        </p:blipFill>
        <p:spPr>
          <a:xfrm>
            <a:off x="402899" y="3276377"/>
            <a:ext cx="1940253" cy="686451"/>
          </a:xfrm>
          <a:prstGeom prst="rect">
            <a:avLst/>
          </a:prstGeom>
          <a:ln w="12700">
            <a:miter lim="400000"/>
          </a:ln>
        </p:spPr>
      </p:pic>
      <p:pic>
        <p:nvPicPr>
          <p:cNvPr id="832" name="Google Shape;791;p70" descr="Google Shape;791;p70"/>
          <p:cNvPicPr>
            <a:picLocks noChangeAspect="1"/>
          </p:cNvPicPr>
          <p:nvPr/>
        </p:nvPicPr>
        <p:blipFill>
          <a:blip r:embed="rId8">
            <a:extLst/>
          </a:blip>
          <a:stretch>
            <a:fillRect/>
          </a:stretch>
        </p:blipFill>
        <p:spPr>
          <a:xfrm>
            <a:off x="402899" y="4249075"/>
            <a:ext cx="5028064" cy="277001"/>
          </a:xfrm>
          <a:prstGeom prst="rect">
            <a:avLst/>
          </a:prstGeom>
          <a:ln w="12700">
            <a:miter lim="400000"/>
          </a:ln>
        </p:spPr>
      </p:pic>
      <p:sp>
        <p:nvSpPr>
          <p:cNvPr id="833" name="Google Shape;792;p70"/>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834" name="Google Shape;793;p70"/>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835" name="Google Shape;794;p70" descr="Google Shape;794;p70"/>
          <p:cNvPicPr>
            <a:picLocks noChangeAspect="1"/>
          </p:cNvPicPr>
          <p:nvPr/>
        </p:nvPicPr>
        <p:blipFill>
          <a:blip r:embed="rId9">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39" name="Google Shape;799;p71" descr="Google Shape;799;p71"/>
          <p:cNvPicPr>
            <a:picLocks noChangeAspect="1"/>
          </p:cNvPicPr>
          <p:nvPr/>
        </p:nvPicPr>
        <p:blipFill>
          <a:blip r:embed="rId3">
            <a:extLst/>
          </a:blip>
          <a:srcRect l="10364" t="4911" r="9972" b="35913"/>
          <a:stretch>
            <a:fillRect/>
          </a:stretch>
        </p:blipFill>
        <p:spPr>
          <a:xfrm>
            <a:off x="181975" y="1199750"/>
            <a:ext cx="3377852" cy="3119077"/>
          </a:xfrm>
          <a:prstGeom prst="rect">
            <a:avLst/>
          </a:prstGeom>
          <a:ln w="12700">
            <a:miter lim="400000"/>
          </a:ln>
        </p:spPr>
      </p:pic>
      <p:sp>
        <p:nvSpPr>
          <p:cNvPr id="840" name="Google Shape;800;p71"/>
          <p:cNvSpPr txBox="1"/>
          <p:nvPr/>
        </p:nvSpPr>
        <p:spPr>
          <a:xfrm>
            <a:off x="0" y="623249"/>
            <a:ext cx="91440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1700">
                <a:solidFill>
                  <a:srgbClr val="E48312"/>
                </a:solidFill>
                <a:latin typeface="Calibri"/>
                <a:ea typeface="Calibri"/>
                <a:cs typeface="Calibri"/>
                <a:sym typeface="Calibri"/>
              </a:defRPr>
            </a:pPr>
            <a:r>
              <a:t>Test results </a:t>
            </a:r>
            <a:r>
              <a:rPr sz="1600"/>
              <a:t>(steady state case)</a:t>
            </a:r>
          </a:p>
        </p:txBody>
      </p:sp>
      <p:sp>
        <p:nvSpPr>
          <p:cNvPr id="841" name="Google Shape;801;p71"/>
          <p:cNvSpPr txBox="1"/>
          <p:nvPr/>
        </p:nvSpPr>
        <p:spPr>
          <a:xfrm>
            <a:off x="652800" y="122950"/>
            <a:ext cx="7838400" cy="5384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FEM code verification</a:t>
            </a:r>
          </a:p>
        </p:txBody>
      </p:sp>
      <p:sp>
        <p:nvSpPr>
          <p:cNvPr id="842" name="Google Shape;802;p71"/>
          <p:cNvSpPr/>
          <p:nvPr/>
        </p:nvSpPr>
        <p:spPr>
          <a:xfrm>
            <a:off x="652800" y="656024"/>
            <a:ext cx="7838400" cy="1"/>
          </a:xfrm>
          <a:prstGeom prst="line">
            <a:avLst/>
          </a:prstGeom>
          <a:ln>
            <a:solidFill>
              <a:srgbClr val="637052"/>
            </a:solidFill>
          </a:ln>
        </p:spPr>
        <p:txBody>
          <a:bodyPr lIns="0" tIns="0" rIns="0" bIns="0"/>
          <a:lstStyle/>
          <a:p>
            <a:pPr/>
          </a:p>
        </p:txBody>
      </p:sp>
      <p:sp>
        <p:nvSpPr>
          <p:cNvPr id="843" name="Google Shape;803;p71"/>
          <p:cNvSpPr txBox="1"/>
          <p:nvPr/>
        </p:nvSpPr>
        <p:spPr>
          <a:xfrm>
            <a:off x="3772999" y="1043249"/>
            <a:ext cx="5508902" cy="792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Calibri"/>
                <a:ea typeface="Calibri"/>
                <a:cs typeface="Calibri"/>
                <a:sym typeface="Calibri"/>
              </a:defRPr>
            </a:lvl1pPr>
          </a:lstStyle>
          <a:p>
            <a:pPr/>
            <a:r>
              <a:t>First, compute the error norms considering the true solution and the numerical solutions obtained with different mesh refinements.</a:t>
            </a:r>
          </a:p>
        </p:txBody>
      </p:sp>
      <p:pic>
        <p:nvPicPr>
          <p:cNvPr id="844" name="Google Shape;804;p71" descr="Google Shape;804;p71"/>
          <p:cNvPicPr>
            <a:picLocks noChangeAspect="1"/>
          </p:cNvPicPr>
          <p:nvPr/>
        </p:nvPicPr>
        <p:blipFill>
          <a:blip r:embed="rId4">
            <a:extLst/>
          </a:blip>
          <a:stretch>
            <a:fillRect/>
          </a:stretch>
        </p:blipFill>
        <p:spPr>
          <a:xfrm>
            <a:off x="3911625" y="1990201"/>
            <a:ext cx="2019088" cy="420001"/>
          </a:xfrm>
          <a:prstGeom prst="rect">
            <a:avLst/>
          </a:prstGeom>
          <a:ln w="12700">
            <a:miter lim="400000"/>
          </a:ln>
        </p:spPr>
      </p:pic>
      <p:pic>
        <p:nvPicPr>
          <p:cNvPr id="845" name="Google Shape;805;p71" descr="Google Shape;805;p71"/>
          <p:cNvPicPr>
            <a:picLocks noChangeAspect="1"/>
          </p:cNvPicPr>
          <p:nvPr/>
        </p:nvPicPr>
        <p:blipFill>
          <a:blip r:embed="rId5">
            <a:extLst/>
          </a:blip>
          <a:stretch>
            <a:fillRect/>
          </a:stretch>
        </p:blipFill>
        <p:spPr>
          <a:xfrm>
            <a:off x="3911622" y="2757413"/>
            <a:ext cx="1874125" cy="299076"/>
          </a:xfrm>
          <a:prstGeom prst="rect">
            <a:avLst/>
          </a:prstGeom>
          <a:ln w="12700">
            <a:miter lim="400000"/>
          </a:ln>
        </p:spPr>
      </p:pic>
      <p:sp>
        <p:nvSpPr>
          <p:cNvPr id="846" name="Google Shape;806;p71"/>
          <p:cNvSpPr txBox="1"/>
          <p:nvPr/>
        </p:nvSpPr>
        <p:spPr>
          <a:xfrm>
            <a:off x="6339099" y="1760474"/>
            <a:ext cx="2434801" cy="1249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04800">
              <a:buClr>
                <a:srgbClr val="000000"/>
              </a:buClr>
              <a:buSzPts val="1200"/>
              <a:buFont typeface="Trebuchet MS"/>
              <a:buChar char="●"/>
              <a:defRPr i="1" sz="1200">
                <a:latin typeface="Calibri"/>
                <a:ea typeface="Calibri"/>
                <a:cs typeface="Calibri"/>
                <a:sym typeface="Calibri"/>
              </a:defRPr>
            </a:pPr>
            <a:r>
              <a:t>L2</a:t>
            </a:r>
            <a:r>
              <a:rPr i="0"/>
              <a:t> norm is computed using gaussian quadrature </a:t>
            </a:r>
          </a:p>
          <a:p>
            <a:pPr indent="457200"/>
            <a:endParaRPr sz="1200">
              <a:latin typeface="Calibri"/>
              <a:ea typeface="Calibri"/>
              <a:cs typeface="Calibri"/>
              <a:sym typeface="Calibri"/>
            </a:endParaRPr>
          </a:p>
          <a:p>
            <a:pPr marL="457200" indent="-304800">
              <a:buClr>
                <a:srgbClr val="000000"/>
              </a:buClr>
              <a:buSzPts val="1200"/>
              <a:buFont typeface="Trebuchet MS"/>
              <a:buChar char="●"/>
              <a:defRPr sz="1200">
                <a:latin typeface="Calibri"/>
                <a:ea typeface="Calibri"/>
                <a:cs typeface="Calibri"/>
                <a:sym typeface="Calibri"/>
              </a:defRPr>
            </a:pPr>
            <a:r>
              <a:t>H</a:t>
            </a:r>
            <a:r>
              <a:rPr i="1"/>
              <a:t>inf </a:t>
            </a:r>
            <a:r>
              <a:t>norm is computed considering the nodal values</a:t>
            </a:r>
          </a:p>
        </p:txBody>
      </p:sp>
      <p:pic>
        <p:nvPicPr>
          <p:cNvPr id="847" name="Google Shape;807;p71" descr="Google Shape;807;p71"/>
          <p:cNvPicPr>
            <a:picLocks noChangeAspect="1"/>
          </p:cNvPicPr>
          <p:nvPr/>
        </p:nvPicPr>
        <p:blipFill>
          <a:blip r:embed="rId6">
            <a:extLst/>
          </a:blip>
          <a:stretch>
            <a:fillRect/>
          </a:stretch>
        </p:blipFill>
        <p:spPr>
          <a:xfrm>
            <a:off x="3772999" y="3289749"/>
            <a:ext cx="4892251" cy="1165906"/>
          </a:xfrm>
          <a:prstGeom prst="rect">
            <a:avLst/>
          </a:prstGeom>
          <a:ln w="12700">
            <a:miter lim="400000"/>
          </a:ln>
        </p:spPr>
      </p:pic>
      <p:sp>
        <p:nvSpPr>
          <p:cNvPr id="848" name="Google Shape;808;p71"/>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849" name="Google Shape;809;p71"/>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850" name="Google Shape;810;p71" descr="Google Shape;810;p71"/>
          <p:cNvPicPr>
            <a:picLocks noChangeAspect="1"/>
          </p:cNvPicPr>
          <p:nvPr/>
        </p:nvPicPr>
        <p:blipFill>
          <a:blip r:embed="rId7">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54" name="Google Shape;815;p72" descr="Google Shape;815;p72"/>
          <p:cNvPicPr>
            <a:picLocks noChangeAspect="1"/>
          </p:cNvPicPr>
          <p:nvPr/>
        </p:nvPicPr>
        <p:blipFill>
          <a:blip r:embed="rId3">
            <a:extLst/>
          </a:blip>
          <a:srcRect l="10364" t="4911" r="9972" b="35913"/>
          <a:stretch>
            <a:fillRect/>
          </a:stretch>
        </p:blipFill>
        <p:spPr>
          <a:xfrm>
            <a:off x="181975" y="1199750"/>
            <a:ext cx="3377852" cy="3119077"/>
          </a:xfrm>
          <a:prstGeom prst="rect">
            <a:avLst/>
          </a:prstGeom>
          <a:ln w="12700">
            <a:miter lim="400000"/>
          </a:ln>
        </p:spPr>
      </p:pic>
      <p:sp>
        <p:nvSpPr>
          <p:cNvPr id="855" name="Google Shape;816;p72"/>
          <p:cNvSpPr txBox="1"/>
          <p:nvPr/>
        </p:nvSpPr>
        <p:spPr>
          <a:xfrm>
            <a:off x="0" y="623249"/>
            <a:ext cx="91440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1700">
                <a:solidFill>
                  <a:srgbClr val="E48312"/>
                </a:solidFill>
                <a:latin typeface="Calibri"/>
                <a:ea typeface="Calibri"/>
                <a:cs typeface="Calibri"/>
                <a:sym typeface="Calibri"/>
              </a:defRPr>
            </a:pPr>
            <a:r>
              <a:t>Test results </a:t>
            </a:r>
            <a:r>
              <a:rPr sz="1600"/>
              <a:t>(steady state case)</a:t>
            </a:r>
          </a:p>
        </p:txBody>
      </p:sp>
      <p:sp>
        <p:nvSpPr>
          <p:cNvPr id="856" name="Google Shape;817;p72"/>
          <p:cNvSpPr txBox="1"/>
          <p:nvPr/>
        </p:nvSpPr>
        <p:spPr>
          <a:xfrm>
            <a:off x="652800" y="122950"/>
            <a:ext cx="7838400" cy="5384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FEM code verification</a:t>
            </a:r>
          </a:p>
        </p:txBody>
      </p:sp>
      <p:sp>
        <p:nvSpPr>
          <p:cNvPr id="857" name="Google Shape;818;p72"/>
          <p:cNvSpPr/>
          <p:nvPr/>
        </p:nvSpPr>
        <p:spPr>
          <a:xfrm>
            <a:off x="652800" y="656024"/>
            <a:ext cx="7838400" cy="1"/>
          </a:xfrm>
          <a:prstGeom prst="line">
            <a:avLst/>
          </a:prstGeom>
          <a:ln>
            <a:solidFill>
              <a:srgbClr val="637052"/>
            </a:solidFill>
          </a:ln>
        </p:spPr>
        <p:txBody>
          <a:bodyPr lIns="0" tIns="0" rIns="0" bIns="0"/>
          <a:lstStyle/>
          <a:p>
            <a:pPr/>
          </a:p>
        </p:txBody>
      </p:sp>
      <p:pic>
        <p:nvPicPr>
          <p:cNvPr id="858" name="Google Shape;819;p72" descr="Google Shape;819;p72"/>
          <p:cNvPicPr>
            <a:picLocks noChangeAspect="1"/>
          </p:cNvPicPr>
          <p:nvPr/>
        </p:nvPicPr>
        <p:blipFill>
          <a:blip r:embed="rId4">
            <a:extLst/>
          </a:blip>
          <a:stretch>
            <a:fillRect/>
          </a:stretch>
        </p:blipFill>
        <p:spPr>
          <a:xfrm>
            <a:off x="3958037" y="1369575"/>
            <a:ext cx="2024376" cy="1344099"/>
          </a:xfrm>
          <a:prstGeom prst="rect">
            <a:avLst/>
          </a:prstGeom>
          <a:ln w="12700">
            <a:miter lim="400000"/>
          </a:ln>
        </p:spPr>
      </p:pic>
      <p:pic>
        <p:nvPicPr>
          <p:cNvPr id="859" name="Google Shape;820;p72" descr="Google Shape;820;p72"/>
          <p:cNvPicPr>
            <a:picLocks noChangeAspect="1"/>
          </p:cNvPicPr>
          <p:nvPr/>
        </p:nvPicPr>
        <p:blipFill>
          <a:blip r:embed="rId5">
            <a:extLst/>
          </a:blip>
          <a:stretch>
            <a:fillRect/>
          </a:stretch>
        </p:blipFill>
        <p:spPr>
          <a:xfrm>
            <a:off x="5982399" y="1305102"/>
            <a:ext cx="2024377" cy="1349585"/>
          </a:xfrm>
          <a:prstGeom prst="rect">
            <a:avLst/>
          </a:prstGeom>
          <a:ln w="12700">
            <a:miter lim="400000"/>
          </a:ln>
        </p:spPr>
      </p:pic>
      <p:pic>
        <p:nvPicPr>
          <p:cNvPr id="860" name="Google Shape;821;p72" descr="Google Shape;821;p72"/>
          <p:cNvPicPr>
            <a:picLocks noChangeAspect="1"/>
          </p:cNvPicPr>
          <p:nvPr/>
        </p:nvPicPr>
        <p:blipFill>
          <a:blip r:embed="rId6">
            <a:extLst/>
          </a:blip>
          <a:stretch>
            <a:fillRect/>
          </a:stretch>
        </p:blipFill>
        <p:spPr>
          <a:xfrm>
            <a:off x="5070900" y="3788986"/>
            <a:ext cx="2024350" cy="453728"/>
          </a:xfrm>
          <a:prstGeom prst="rect">
            <a:avLst/>
          </a:prstGeom>
          <a:ln w="12700">
            <a:miter lim="400000"/>
          </a:ln>
        </p:spPr>
      </p:pic>
      <p:sp>
        <p:nvSpPr>
          <p:cNvPr id="861" name="Google Shape;822;p72"/>
          <p:cNvSpPr txBox="1"/>
          <p:nvPr/>
        </p:nvSpPr>
        <p:spPr>
          <a:xfrm>
            <a:off x="4283374" y="2993325"/>
            <a:ext cx="3599402" cy="563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300">
                <a:latin typeface="Calibri"/>
                <a:ea typeface="Calibri"/>
                <a:cs typeface="Calibri"/>
                <a:sym typeface="Calibri"/>
              </a:defRPr>
            </a:lvl1pPr>
          </a:lstStyle>
          <a:p>
            <a:pPr/>
            <a:r>
              <a:t>The slope of the line passing through two points can be computed using:</a:t>
            </a:r>
          </a:p>
        </p:txBody>
      </p:sp>
      <p:sp>
        <p:nvSpPr>
          <p:cNvPr id="862" name="Google Shape;823;p72"/>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863" name="Google Shape;824;p72"/>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864" name="Google Shape;825;p72" descr="Google Shape;825;p72"/>
          <p:cNvPicPr>
            <a:picLocks noChangeAspect="1"/>
          </p:cNvPicPr>
          <p:nvPr/>
        </p:nvPicPr>
        <p:blipFill>
          <a:blip r:embed="rId7">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68" name="Google Shape;830;p73" descr="Google Shape;830;p73"/>
          <p:cNvPicPr>
            <a:picLocks noChangeAspect="1"/>
          </p:cNvPicPr>
          <p:nvPr/>
        </p:nvPicPr>
        <p:blipFill>
          <a:blip r:embed="rId3">
            <a:extLst/>
          </a:blip>
          <a:srcRect l="10364" t="4911" r="9972" b="35913"/>
          <a:stretch>
            <a:fillRect/>
          </a:stretch>
        </p:blipFill>
        <p:spPr>
          <a:xfrm>
            <a:off x="181975" y="1199750"/>
            <a:ext cx="3377852" cy="3119077"/>
          </a:xfrm>
          <a:prstGeom prst="rect">
            <a:avLst/>
          </a:prstGeom>
          <a:ln w="12700">
            <a:miter lim="400000"/>
          </a:ln>
        </p:spPr>
      </p:pic>
      <p:sp>
        <p:nvSpPr>
          <p:cNvPr id="869" name="Google Shape;831;p73"/>
          <p:cNvSpPr txBox="1"/>
          <p:nvPr/>
        </p:nvSpPr>
        <p:spPr>
          <a:xfrm>
            <a:off x="0" y="623249"/>
            <a:ext cx="91440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1700">
                <a:solidFill>
                  <a:srgbClr val="E48312"/>
                </a:solidFill>
                <a:latin typeface="Calibri"/>
                <a:ea typeface="Calibri"/>
                <a:cs typeface="Calibri"/>
                <a:sym typeface="Calibri"/>
              </a:defRPr>
            </a:pPr>
            <a:r>
              <a:t>Test results </a:t>
            </a:r>
            <a:r>
              <a:rPr sz="1600"/>
              <a:t>(steady state case)</a:t>
            </a:r>
          </a:p>
        </p:txBody>
      </p:sp>
      <p:sp>
        <p:nvSpPr>
          <p:cNvPr id="870" name="Google Shape;832;p73"/>
          <p:cNvSpPr txBox="1"/>
          <p:nvPr/>
        </p:nvSpPr>
        <p:spPr>
          <a:xfrm>
            <a:off x="652800" y="122950"/>
            <a:ext cx="7838400" cy="5384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FEM code verification</a:t>
            </a:r>
          </a:p>
        </p:txBody>
      </p:sp>
      <p:sp>
        <p:nvSpPr>
          <p:cNvPr id="871" name="Google Shape;833;p73"/>
          <p:cNvSpPr/>
          <p:nvPr/>
        </p:nvSpPr>
        <p:spPr>
          <a:xfrm>
            <a:off x="652800" y="656024"/>
            <a:ext cx="7838400" cy="1"/>
          </a:xfrm>
          <a:prstGeom prst="line">
            <a:avLst/>
          </a:prstGeom>
          <a:ln>
            <a:solidFill>
              <a:srgbClr val="637052"/>
            </a:solidFill>
          </a:ln>
        </p:spPr>
        <p:txBody>
          <a:bodyPr lIns="0" tIns="0" rIns="0" bIns="0"/>
          <a:lstStyle/>
          <a:p>
            <a:pPr/>
          </a:p>
        </p:txBody>
      </p:sp>
      <p:sp>
        <p:nvSpPr>
          <p:cNvPr id="872" name="Google Shape;834;p73"/>
          <p:cNvSpPr txBox="1"/>
          <p:nvPr/>
        </p:nvSpPr>
        <p:spPr>
          <a:xfrm>
            <a:off x="3962100" y="1278249"/>
            <a:ext cx="4607701" cy="2849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300">
                <a:latin typeface="Calibri"/>
                <a:ea typeface="Calibri"/>
                <a:cs typeface="Calibri"/>
                <a:sym typeface="Calibri"/>
              </a:defRPr>
            </a:pPr>
            <a:r>
              <a:t>The observed order of accuracy of the 3 tests are </a:t>
            </a:r>
          </a:p>
          <a:p>
            <a:pPr/>
            <a:endParaRPr sz="1300">
              <a:latin typeface="Calibri"/>
              <a:ea typeface="Calibri"/>
              <a:cs typeface="Calibri"/>
              <a:sym typeface="Calibri"/>
            </a:endParaRPr>
          </a:p>
          <a:p>
            <a:pPr/>
            <a:endParaRPr sz="1300">
              <a:latin typeface="Calibri"/>
              <a:ea typeface="Calibri"/>
              <a:cs typeface="Calibri"/>
              <a:sym typeface="Calibri"/>
            </a:endParaRPr>
          </a:p>
          <a:p>
            <a:pPr/>
            <a:endParaRPr sz="1300">
              <a:latin typeface="Calibri"/>
              <a:ea typeface="Calibri"/>
              <a:cs typeface="Calibri"/>
              <a:sym typeface="Calibri"/>
            </a:endParaRPr>
          </a:p>
          <a:p>
            <a:pPr/>
            <a:endParaRPr sz="1300">
              <a:latin typeface="Calibri"/>
              <a:ea typeface="Calibri"/>
              <a:cs typeface="Calibri"/>
              <a:sym typeface="Calibri"/>
            </a:endParaRPr>
          </a:p>
          <a:p>
            <a:pPr/>
            <a:endParaRPr sz="1300">
              <a:latin typeface="Calibri"/>
              <a:ea typeface="Calibri"/>
              <a:cs typeface="Calibri"/>
              <a:sym typeface="Calibri"/>
            </a:endParaRPr>
          </a:p>
          <a:p>
            <a:pPr>
              <a:defRPr sz="1300">
                <a:latin typeface="Calibri"/>
                <a:ea typeface="Calibri"/>
                <a:cs typeface="Calibri"/>
                <a:sym typeface="Calibri"/>
              </a:defRPr>
            </a:pPr>
            <a:r>
              <a:t>Shows that they tends to the value of </a:t>
            </a:r>
            <a:r>
              <a:rPr i="1"/>
              <a:t>2</a:t>
            </a:r>
            <a:r>
              <a:t> as expected. </a:t>
            </a:r>
          </a:p>
          <a:p>
            <a:pPr/>
            <a:endParaRPr sz="1300">
              <a:latin typeface="Calibri"/>
              <a:ea typeface="Calibri"/>
              <a:cs typeface="Calibri"/>
              <a:sym typeface="Calibri"/>
            </a:endParaRPr>
          </a:p>
          <a:p>
            <a:pPr>
              <a:defRPr sz="1300">
                <a:latin typeface="Calibri"/>
                <a:ea typeface="Calibri"/>
                <a:cs typeface="Calibri"/>
                <a:sym typeface="Calibri"/>
              </a:defRPr>
            </a:pPr>
            <a:r>
              <a:t>Increasing the mesh refinement the value is closer to 2 showing that the numerical solution is in the </a:t>
            </a:r>
            <a:r>
              <a:rPr i="1"/>
              <a:t>asymptotic convergence range</a:t>
            </a:r>
            <a:r>
              <a:t>, thus, the lowest-order in the truncation an discretization error expansions dominate the higher-order terms in the power series expansion for the numerical solution. </a:t>
            </a:r>
          </a:p>
        </p:txBody>
      </p:sp>
      <p:pic>
        <p:nvPicPr>
          <p:cNvPr id="873" name="Google Shape;835;p73" descr="Google Shape;835;p73"/>
          <p:cNvPicPr>
            <a:picLocks noChangeAspect="1"/>
          </p:cNvPicPr>
          <p:nvPr/>
        </p:nvPicPr>
        <p:blipFill>
          <a:blip r:embed="rId4">
            <a:extLst/>
          </a:blip>
          <a:stretch>
            <a:fillRect/>
          </a:stretch>
        </p:blipFill>
        <p:spPr>
          <a:xfrm>
            <a:off x="5134150" y="1747174"/>
            <a:ext cx="1667401" cy="640201"/>
          </a:xfrm>
          <a:prstGeom prst="rect">
            <a:avLst/>
          </a:prstGeom>
          <a:ln w="12700">
            <a:miter lim="400000"/>
          </a:ln>
        </p:spPr>
      </p:pic>
      <p:sp>
        <p:nvSpPr>
          <p:cNvPr id="874" name="Google Shape;836;p73"/>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875" name="Google Shape;837;p73"/>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876" name="Google Shape;838;p73" descr="Google Shape;838;p73"/>
          <p:cNvPicPr>
            <a:picLocks noChangeAspect="1"/>
          </p:cNvPicPr>
          <p:nvPr/>
        </p:nvPicPr>
        <p:blipFill>
          <a:blip r:embed="rId5">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81" name="Google Shape;197;p29"/>
          <p:cNvGrpSpPr/>
          <p:nvPr/>
        </p:nvGrpSpPr>
        <p:grpSpPr>
          <a:xfrm>
            <a:off x="377169" y="4229858"/>
            <a:ext cx="6880502" cy="429601"/>
            <a:chOff x="0" y="0"/>
            <a:chExt cx="6880500" cy="429599"/>
          </a:xfrm>
        </p:grpSpPr>
        <p:sp>
          <p:nvSpPr>
            <p:cNvPr id="279" name="Rectangle"/>
            <p:cNvSpPr/>
            <p:nvPr/>
          </p:nvSpPr>
          <p:spPr>
            <a:xfrm>
              <a:off x="-1" y="0"/>
              <a:ext cx="6880502" cy="429600"/>
            </a:xfrm>
            <a:prstGeom prst="rect">
              <a:avLst/>
            </a:prstGeom>
            <a:blipFill rotWithShape="1">
              <a:blip r:embed="rId3"/>
              <a:srcRect l="0" t="0" r="0" b="0"/>
              <a:stretch>
                <a:fillRect/>
              </a:stretch>
            </a:blipFill>
            <a:ln w="12700" cap="flat">
              <a:noFill/>
              <a:miter lim="400000"/>
            </a:ln>
            <a:effectLst/>
          </p:spPr>
          <p:txBody>
            <a:bodyPr wrap="square" lIns="0" tIns="0" rIns="0" bIns="0" numCol="1" anchor="ctr">
              <a:noAutofit/>
            </a:bodyPr>
            <a:lstStyle/>
            <a:p>
              <a:pPr algn="ctr">
                <a:defRPr sz="700">
                  <a:solidFill>
                    <a:srgbClr val="FFFFFF"/>
                  </a:solidFill>
                  <a:latin typeface="Calibri"/>
                  <a:ea typeface="Calibri"/>
                  <a:cs typeface="Calibri"/>
                  <a:sym typeface="Calibri"/>
                </a:defRPr>
              </a:pPr>
            </a:p>
          </p:txBody>
        </p:sp>
        <p:sp>
          <p:nvSpPr>
            <p:cNvPr id="280" name="Text"/>
            <p:cNvSpPr txBox="1"/>
            <p:nvPr/>
          </p:nvSpPr>
          <p:spPr>
            <a:xfrm>
              <a:off x="34299" y="123374"/>
              <a:ext cx="6811902" cy="182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700">
                  <a:solidFill>
                    <a:srgbClr val="FFFFFF"/>
                  </a:solidFill>
                  <a:latin typeface="Calibri"/>
                  <a:ea typeface="Calibri"/>
                  <a:cs typeface="Calibri"/>
                  <a:sym typeface="Calibri"/>
                </a:defRPr>
              </a:lvl1pPr>
            </a:lstStyle>
            <a:p>
              <a:pPr/>
              <a:r>
                <a:t> </a:t>
              </a:r>
            </a:p>
          </p:txBody>
        </p:sp>
      </p:grpSp>
      <p:sp>
        <p:nvSpPr>
          <p:cNvPr id="282" name="Google Shape;193;p29"/>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Physical problem</a:t>
            </a:r>
          </a:p>
        </p:txBody>
      </p:sp>
      <p:sp>
        <p:nvSpPr>
          <p:cNvPr id="283" name="Google Shape;194;p29"/>
          <p:cNvSpPr/>
          <p:nvPr/>
        </p:nvSpPr>
        <p:spPr>
          <a:xfrm>
            <a:off x="652800" y="656024"/>
            <a:ext cx="7838400" cy="1"/>
          </a:xfrm>
          <a:prstGeom prst="line">
            <a:avLst/>
          </a:prstGeom>
          <a:ln>
            <a:solidFill>
              <a:srgbClr val="637052"/>
            </a:solidFill>
          </a:ln>
        </p:spPr>
        <p:txBody>
          <a:bodyPr lIns="0" tIns="0" rIns="0" bIns="0"/>
          <a:lstStyle/>
          <a:p>
            <a:pPr/>
          </a:p>
        </p:txBody>
      </p:sp>
      <p:sp>
        <p:nvSpPr>
          <p:cNvPr id="284" name="Google Shape;195;p29"/>
          <p:cNvSpPr txBox="1"/>
          <p:nvPr/>
        </p:nvSpPr>
        <p:spPr>
          <a:xfrm>
            <a:off x="0" y="623249"/>
            <a:ext cx="91440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Heat Diffusion equation, (2/3)</a:t>
            </a:r>
          </a:p>
        </p:txBody>
      </p:sp>
      <p:grpSp>
        <p:nvGrpSpPr>
          <p:cNvPr id="287" name="Google Shape;196;p29"/>
          <p:cNvGrpSpPr/>
          <p:nvPr/>
        </p:nvGrpSpPr>
        <p:grpSpPr>
          <a:xfrm>
            <a:off x="872899" y="1252352"/>
            <a:ext cx="6633300" cy="2768401"/>
            <a:chOff x="0" y="0"/>
            <a:chExt cx="6633299" cy="2768400"/>
          </a:xfrm>
        </p:grpSpPr>
        <p:sp>
          <p:nvSpPr>
            <p:cNvPr id="285" name="Rectangle"/>
            <p:cNvSpPr/>
            <p:nvPr/>
          </p:nvSpPr>
          <p:spPr>
            <a:xfrm>
              <a:off x="0" y="-1"/>
              <a:ext cx="6633300" cy="2768402"/>
            </a:xfrm>
            <a:prstGeom prst="rect">
              <a:avLst/>
            </a:prstGeom>
            <a:blipFill rotWithShape="1">
              <a:blip r:embed="rId4"/>
              <a:srcRect l="0" t="0" r="0" b="0"/>
              <a:stretch>
                <a:fillRect/>
              </a:stretch>
            </a:blipFill>
            <a:ln w="12700" cap="flat">
              <a:noFill/>
              <a:miter lim="400000"/>
            </a:ln>
            <a:effectLst/>
          </p:spPr>
          <p:txBody>
            <a:bodyPr wrap="square" lIns="0" tIns="0" rIns="0" bIns="0" numCol="1" anchor="t">
              <a:noAutofit/>
            </a:bodyPr>
            <a:lstStyle/>
            <a:p>
              <a:pPr>
                <a:defRPr sz="1100"/>
              </a:pPr>
            </a:p>
          </p:txBody>
        </p:sp>
        <p:sp>
          <p:nvSpPr>
            <p:cNvPr id="286" name="Text"/>
            <p:cNvSpPr txBox="1"/>
            <p:nvPr/>
          </p:nvSpPr>
          <p:spPr>
            <a:xfrm>
              <a:off x="34300" y="-1"/>
              <a:ext cx="6564701" cy="27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t">
              <a:spAutoFit/>
            </a:bodyPr>
            <a:lstStyle>
              <a:lvl1pPr>
                <a:defRPr>
                  <a:latin typeface="Calibri"/>
                  <a:ea typeface="Calibri"/>
                  <a:cs typeface="Calibri"/>
                  <a:sym typeface="Calibri"/>
                </a:defRPr>
              </a:lvl1pPr>
            </a:lstStyle>
            <a:p>
              <a:pPr/>
              <a:r>
                <a:t> </a:t>
              </a:r>
            </a:p>
          </p:txBody>
        </p:sp>
      </p:grpSp>
      <p:pic>
        <p:nvPicPr>
          <p:cNvPr id="288" name="Google Shape;198;p29" descr="Google Shape;198;p29"/>
          <p:cNvPicPr>
            <a:picLocks noChangeAspect="1"/>
          </p:cNvPicPr>
          <p:nvPr/>
        </p:nvPicPr>
        <p:blipFill>
          <a:blip r:embed="rId5">
            <a:extLst/>
          </a:blip>
          <a:stretch>
            <a:fillRect/>
          </a:stretch>
        </p:blipFill>
        <p:spPr>
          <a:xfrm>
            <a:off x="6974050" y="57764"/>
            <a:ext cx="1827872" cy="540526"/>
          </a:xfrm>
          <a:prstGeom prst="rect">
            <a:avLst/>
          </a:prstGeom>
          <a:ln w="12700">
            <a:miter lim="400000"/>
          </a:ln>
        </p:spPr>
      </p:pic>
      <p:sp>
        <p:nvSpPr>
          <p:cNvPr id="289" name="Google Shape;199;p29"/>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290" name="Google Shape;200;p29"/>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0" name="Google Shape;843;p74"/>
          <p:cNvSpPr/>
          <p:nvPr/>
        </p:nvSpPr>
        <p:spPr>
          <a:xfrm>
            <a:off x="652800" y="2170875"/>
            <a:ext cx="7838400" cy="1"/>
          </a:xfrm>
          <a:prstGeom prst="line">
            <a:avLst/>
          </a:prstGeom>
          <a:ln>
            <a:solidFill>
              <a:srgbClr val="637052"/>
            </a:solidFill>
          </a:ln>
        </p:spPr>
        <p:txBody>
          <a:bodyPr lIns="0" tIns="0" rIns="0" bIns="0"/>
          <a:lstStyle/>
          <a:p>
            <a:pPr/>
          </a:p>
        </p:txBody>
      </p:sp>
      <p:sp>
        <p:nvSpPr>
          <p:cNvPr id="881" name="Google Shape;844;p74"/>
          <p:cNvSpPr txBox="1"/>
          <p:nvPr/>
        </p:nvSpPr>
        <p:spPr>
          <a:xfrm>
            <a:off x="823050" y="1588274"/>
            <a:ext cx="7603200" cy="627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3000">
                <a:solidFill>
                  <a:srgbClr val="BD582C"/>
                </a:solidFill>
                <a:latin typeface="Calibri"/>
                <a:ea typeface="Calibri"/>
                <a:cs typeface="Calibri"/>
                <a:sym typeface="Calibri"/>
              </a:defRPr>
            </a:lvl1pPr>
          </a:lstStyle>
          <a:p>
            <a:pPr/>
            <a:r>
              <a:t>Verification of unsteady case</a:t>
            </a:r>
          </a:p>
        </p:txBody>
      </p:sp>
      <p:sp>
        <p:nvSpPr>
          <p:cNvPr id="882" name="Google Shape;845;p74"/>
          <p:cNvSpPr txBox="1"/>
          <p:nvPr/>
        </p:nvSpPr>
        <p:spPr>
          <a:xfrm>
            <a:off x="652800" y="2197574"/>
            <a:ext cx="7838400" cy="449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1800">
                <a:solidFill>
                  <a:srgbClr val="E48312"/>
                </a:solidFill>
                <a:latin typeface="Calibri"/>
                <a:ea typeface="Calibri"/>
                <a:cs typeface="Calibri"/>
                <a:sym typeface="Calibri"/>
              </a:defRPr>
            </a:lvl1pPr>
          </a:lstStyle>
          <a:p>
            <a:pPr/>
            <a:r>
              <a:t>execution of the order-of-accuracy test through the MMS method</a:t>
            </a:r>
          </a:p>
        </p:txBody>
      </p:sp>
      <p:sp>
        <p:nvSpPr>
          <p:cNvPr id="883" name="Google Shape;846;p74"/>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884" name="Google Shape;847;p74"/>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885" name="Google Shape;848;p74" descr="Google Shape;848;p74"/>
          <p:cNvPicPr>
            <a:picLocks noChangeAspect="1"/>
          </p:cNvPicPr>
          <p:nvPr/>
        </p:nvPicPr>
        <p:blipFill>
          <a:blip r:embed="rId2">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7" name="Google Shape;853;p75"/>
          <p:cNvSpPr/>
          <p:nvPr/>
        </p:nvSpPr>
        <p:spPr>
          <a:xfrm>
            <a:off x="652800" y="656024"/>
            <a:ext cx="7838400" cy="1"/>
          </a:xfrm>
          <a:prstGeom prst="line">
            <a:avLst/>
          </a:prstGeom>
          <a:ln>
            <a:solidFill>
              <a:srgbClr val="637052"/>
            </a:solidFill>
          </a:ln>
        </p:spPr>
        <p:txBody>
          <a:bodyPr lIns="0" tIns="0" rIns="0" bIns="0"/>
          <a:lstStyle/>
          <a:p>
            <a:pPr/>
          </a:p>
        </p:txBody>
      </p:sp>
      <p:sp>
        <p:nvSpPr>
          <p:cNvPr id="888" name="Google Shape;854;p75"/>
          <p:cNvSpPr/>
          <p:nvPr/>
        </p:nvSpPr>
        <p:spPr>
          <a:xfrm>
            <a:off x="652800" y="656024"/>
            <a:ext cx="7838400" cy="1"/>
          </a:xfrm>
          <a:prstGeom prst="line">
            <a:avLst/>
          </a:prstGeom>
          <a:ln>
            <a:solidFill>
              <a:srgbClr val="637052"/>
            </a:solidFill>
          </a:ln>
        </p:spPr>
        <p:txBody>
          <a:bodyPr lIns="0" tIns="0" rIns="0" bIns="0"/>
          <a:lstStyle/>
          <a:p>
            <a:pPr/>
          </a:p>
        </p:txBody>
      </p:sp>
      <p:sp>
        <p:nvSpPr>
          <p:cNvPr id="889" name="Google Shape;855;p75"/>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FEM Code verification</a:t>
            </a:r>
          </a:p>
        </p:txBody>
      </p:sp>
      <p:sp>
        <p:nvSpPr>
          <p:cNvPr id="890" name="Google Shape;856;p75"/>
          <p:cNvSpPr txBox="1"/>
          <p:nvPr/>
        </p:nvSpPr>
        <p:spPr>
          <a:xfrm>
            <a:off x="126899" y="695275"/>
            <a:ext cx="9144001" cy="6654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600">
                <a:solidFill>
                  <a:srgbClr val="E48312"/>
                </a:solidFill>
                <a:latin typeface="Calibri"/>
                <a:ea typeface="Calibri"/>
                <a:cs typeface="Calibri"/>
                <a:sym typeface="Calibri"/>
              </a:defRPr>
            </a:lvl1pPr>
          </a:lstStyle>
          <a:p>
            <a:pPr/>
            <a:r>
              <a:t>Construct manufactured solution (unsteady state case)</a:t>
            </a:r>
          </a:p>
        </p:txBody>
      </p:sp>
      <p:pic>
        <p:nvPicPr>
          <p:cNvPr id="891" name="Google Shape;857;p75" descr="Google Shape;857;p75"/>
          <p:cNvPicPr>
            <a:picLocks noChangeAspect="1"/>
          </p:cNvPicPr>
          <p:nvPr/>
        </p:nvPicPr>
        <p:blipFill>
          <a:blip r:embed="rId3">
            <a:extLst/>
          </a:blip>
          <a:stretch>
            <a:fillRect/>
          </a:stretch>
        </p:blipFill>
        <p:spPr>
          <a:xfrm>
            <a:off x="970624" y="1311462"/>
            <a:ext cx="2362570" cy="272251"/>
          </a:xfrm>
          <a:prstGeom prst="rect">
            <a:avLst/>
          </a:prstGeom>
          <a:ln w="12700">
            <a:miter lim="400000"/>
          </a:ln>
        </p:spPr>
      </p:pic>
      <p:sp>
        <p:nvSpPr>
          <p:cNvPr id="892" name="Google Shape;858;p75"/>
          <p:cNvSpPr/>
          <p:nvPr/>
        </p:nvSpPr>
        <p:spPr>
          <a:xfrm>
            <a:off x="813149" y="1219449"/>
            <a:ext cx="2674502" cy="496502"/>
          </a:xfrm>
          <a:prstGeom prst="rect">
            <a:avLst/>
          </a:prstGeom>
          <a:ln w="19050">
            <a:solidFill>
              <a:srgbClr val="637052"/>
            </a:solidFill>
          </a:ln>
        </p:spPr>
        <p:txBody>
          <a:bodyPr lIns="0" tIns="0" rIns="0" bIns="0" anchor="ctr"/>
          <a:lstStyle/>
          <a:p>
            <a:pPr/>
          </a:p>
        </p:txBody>
      </p:sp>
      <p:pic>
        <p:nvPicPr>
          <p:cNvPr id="893" name="Google Shape;859;p75" descr="Google Shape;859;p75"/>
          <p:cNvPicPr>
            <a:picLocks noChangeAspect="1"/>
          </p:cNvPicPr>
          <p:nvPr/>
        </p:nvPicPr>
        <p:blipFill>
          <a:blip r:embed="rId4">
            <a:extLst/>
          </a:blip>
          <a:stretch>
            <a:fillRect/>
          </a:stretch>
        </p:blipFill>
        <p:spPr>
          <a:xfrm>
            <a:off x="652799" y="2055748"/>
            <a:ext cx="3216823" cy="744901"/>
          </a:xfrm>
          <a:prstGeom prst="rect">
            <a:avLst/>
          </a:prstGeom>
          <a:ln w="12700">
            <a:miter lim="400000"/>
          </a:ln>
        </p:spPr>
      </p:pic>
      <p:sp>
        <p:nvSpPr>
          <p:cNvPr id="894" name="Google Shape;860;p75"/>
          <p:cNvSpPr txBox="1"/>
          <p:nvPr/>
        </p:nvSpPr>
        <p:spPr>
          <a:xfrm>
            <a:off x="4818950" y="1249162"/>
            <a:ext cx="3870000" cy="1427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a:latin typeface="Calibri"/>
                <a:ea typeface="Calibri"/>
                <a:cs typeface="Calibri"/>
                <a:sym typeface="Calibri"/>
              </a:defRPr>
            </a:pPr>
            <a:r>
              <a:t>The integration of the LTI system has been experimented with different technique</a:t>
            </a:r>
          </a:p>
          <a:p>
            <a:pPr indent="457200"/>
            <a:endParaRPr sz="1200">
              <a:latin typeface="Calibri"/>
              <a:ea typeface="Calibri"/>
              <a:cs typeface="Calibri"/>
              <a:sym typeface="Calibri"/>
            </a:endParaRPr>
          </a:p>
          <a:p>
            <a:pPr marL="457200" indent="-304800">
              <a:buClr>
                <a:srgbClr val="000000"/>
              </a:buClr>
              <a:buSzPts val="1200"/>
              <a:buFont typeface="Trebuchet MS"/>
              <a:buChar char="●"/>
              <a:defRPr sz="1200">
                <a:latin typeface="Calibri"/>
                <a:ea typeface="Calibri"/>
                <a:cs typeface="Calibri"/>
                <a:sym typeface="Calibri"/>
              </a:defRPr>
            </a:pPr>
            <a:r>
              <a:t>Explicit Euler</a:t>
            </a:r>
          </a:p>
          <a:p>
            <a:pPr marL="457200" indent="-304800">
              <a:buClr>
                <a:srgbClr val="000000"/>
              </a:buClr>
              <a:buSzPts val="1200"/>
              <a:buFont typeface="Trebuchet MS"/>
              <a:buChar char="●"/>
              <a:defRPr sz="1200">
                <a:latin typeface="Calibri"/>
                <a:ea typeface="Calibri"/>
                <a:cs typeface="Calibri"/>
                <a:sym typeface="Calibri"/>
              </a:defRPr>
            </a:pPr>
            <a:r>
              <a:t>Crank-Nicolson</a:t>
            </a:r>
          </a:p>
          <a:p>
            <a:pPr marL="457200" indent="-304800">
              <a:buClr>
                <a:srgbClr val="000000"/>
              </a:buClr>
              <a:buSzPts val="1200"/>
              <a:buFont typeface="Trebuchet MS"/>
              <a:buChar char="●"/>
              <a:defRPr sz="1200">
                <a:latin typeface="Calibri"/>
                <a:ea typeface="Calibri"/>
                <a:cs typeface="Calibri"/>
                <a:sym typeface="Calibri"/>
              </a:defRPr>
            </a:pPr>
            <a:r>
              <a:t>Runge-Kutta 4th order</a:t>
            </a:r>
          </a:p>
          <a:p>
            <a:pPr marL="457200" indent="-304800">
              <a:buClr>
                <a:srgbClr val="000000"/>
              </a:buClr>
              <a:buSzPts val="1200"/>
              <a:buFont typeface="Trebuchet MS"/>
              <a:buChar char="●"/>
              <a:defRPr sz="1200">
                <a:latin typeface="Calibri"/>
                <a:ea typeface="Calibri"/>
                <a:cs typeface="Calibri"/>
                <a:sym typeface="Calibri"/>
              </a:defRPr>
            </a:pPr>
            <a:r>
              <a:t>Simulink solver (variable step)</a:t>
            </a:r>
          </a:p>
        </p:txBody>
      </p:sp>
      <p:sp>
        <p:nvSpPr>
          <p:cNvPr id="895" name="Google Shape;861;p75"/>
          <p:cNvSpPr/>
          <p:nvPr/>
        </p:nvSpPr>
        <p:spPr>
          <a:xfrm>
            <a:off x="1506912" y="3140449"/>
            <a:ext cx="6055502" cy="1254001"/>
          </a:xfrm>
          <a:prstGeom prst="rect">
            <a:avLst/>
          </a:prstGeom>
          <a:ln w="19050">
            <a:solidFill>
              <a:srgbClr val="E48312"/>
            </a:solidFill>
          </a:ln>
        </p:spPr>
        <p:txBody>
          <a:bodyPr lIns="0" tIns="0" rIns="0" bIns="0" anchor="ctr"/>
          <a:lstStyle/>
          <a:p>
            <a:pPr>
              <a:defRPr>
                <a:solidFill>
                  <a:srgbClr val="BD582C"/>
                </a:solidFill>
              </a:defRPr>
            </a:pPr>
          </a:p>
        </p:txBody>
      </p:sp>
      <p:sp>
        <p:nvSpPr>
          <p:cNvPr id="896" name="Google Shape;862;p75"/>
          <p:cNvSpPr txBox="1"/>
          <p:nvPr/>
        </p:nvSpPr>
        <p:spPr>
          <a:xfrm>
            <a:off x="1515288" y="3140449"/>
            <a:ext cx="6121801" cy="1135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sz="1300">
                <a:latin typeface="Calibri"/>
                <a:ea typeface="Calibri"/>
                <a:cs typeface="Calibri"/>
                <a:sym typeface="Calibri"/>
              </a:defRPr>
            </a:pPr>
            <a:r>
              <a:t>Code verification </a:t>
            </a:r>
          </a:p>
          <a:p>
            <a:pPr/>
            <a:endParaRPr sz="1300">
              <a:latin typeface="Calibri"/>
              <a:ea typeface="Calibri"/>
              <a:cs typeface="Calibri"/>
              <a:sym typeface="Calibri"/>
            </a:endParaRPr>
          </a:p>
          <a:p>
            <a:pPr>
              <a:defRPr sz="1300">
                <a:latin typeface="Calibri"/>
                <a:ea typeface="Calibri"/>
                <a:cs typeface="Calibri"/>
                <a:sym typeface="Calibri"/>
              </a:defRPr>
            </a:pPr>
            <a:r>
              <a:t>As already did for the steady-state case, we first build a manufactured solution. Then the obtained solution is compared to the numerical solution in space and in time. The difference is used to determine the test.</a:t>
            </a:r>
          </a:p>
        </p:txBody>
      </p:sp>
      <p:sp>
        <p:nvSpPr>
          <p:cNvPr id="897" name="Google Shape;863;p75"/>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898" name="Google Shape;864;p75"/>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899" name="Google Shape;865;p75" descr="Google Shape;865;p75"/>
          <p:cNvPicPr>
            <a:picLocks noChangeAspect="1"/>
          </p:cNvPicPr>
          <p:nvPr/>
        </p:nvPicPr>
        <p:blipFill>
          <a:blip r:embed="rId5">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3" name="Google Shape;870;p76"/>
          <p:cNvSpPr/>
          <p:nvPr/>
        </p:nvSpPr>
        <p:spPr>
          <a:xfrm>
            <a:off x="652800" y="656024"/>
            <a:ext cx="7838400" cy="1"/>
          </a:xfrm>
          <a:prstGeom prst="line">
            <a:avLst/>
          </a:prstGeom>
          <a:ln>
            <a:solidFill>
              <a:srgbClr val="637052"/>
            </a:solidFill>
          </a:ln>
        </p:spPr>
        <p:txBody>
          <a:bodyPr lIns="0" tIns="0" rIns="0" bIns="0"/>
          <a:lstStyle/>
          <a:p>
            <a:pPr/>
          </a:p>
        </p:txBody>
      </p:sp>
      <p:sp>
        <p:nvSpPr>
          <p:cNvPr id="904" name="Google Shape;871;p76"/>
          <p:cNvSpPr/>
          <p:nvPr/>
        </p:nvSpPr>
        <p:spPr>
          <a:xfrm>
            <a:off x="4572000" y="1043250"/>
            <a:ext cx="38400" cy="3452100"/>
          </a:xfrm>
          <a:prstGeom prst="line">
            <a:avLst/>
          </a:prstGeom>
          <a:ln>
            <a:solidFill>
              <a:srgbClr val="637052"/>
            </a:solidFill>
          </a:ln>
        </p:spPr>
        <p:txBody>
          <a:bodyPr lIns="0" tIns="0" rIns="0" bIns="0"/>
          <a:lstStyle/>
          <a:p>
            <a:pPr/>
          </a:p>
        </p:txBody>
      </p:sp>
      <p:sp>
        <p:nvSpPr>
          <p:cNvPr id="905" name="Google Shape;873;p76"/>
          <p:cNvSpPr/>
          <p:nvPr/>
        </p:nvSpPr>
        <p:spPr>
          <a:xfrm>
            <a:off x="652800" y="656024"/>
            <a:ext cx="7838400" cy="1"/>
          </a:xfrm>
          <a:prstGeom prst="line">
            <a:avLst/>
          </a:prstGeom>
          <a:ln>
            <a:solidFill>
              <a:srgbClr val="637052"/>
            </a:solidFill>
          </a:ln>
        </p:spPr>
        <p:txBody>
          <a:bodyPr lIns="0" tIns="0" rIns="0" bIns="0"/>
          <a:lstStyle/>
          <a:p>
            <a:pPr/>
          </a:p>
        </p:txBody>
      </p:sp>
      <p:sp>
        <p:nvSpPr>
          <p:cNvPr id="906" name="Google Shape;874;p76"/>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FEM Code verification</a:t>
            </a:r>
          </a:p>
        </p:txBody>
      </p:sp>
      <p:sp>
        <p:nvSpPr>
          <p:cNvPr id="907" name="Google Shape;875;p76"/>
          <p:cNvSpPr txBox="1"/>
          <p:nvPr/>
        </p:nvSpPr>
        <p:spPr>
          <a:xfrm>
            <a:off x="126899" y="695275"/>
            <a:ext cx="9144001" cy="6654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600">
                <a:solidFill>
                  <a:srgbClr val="E48312"/>
                </a:solidFill>
                <a:latin typeface="Calibri"/>
                <a:ea typeface="Calibri"/>
                <a:cs typeface="Calibri"/>
                <a:sym typeface="Calibri"/>
              </a:defRPr>
            </a:lvl1pPr>
          </a:lstStyle>
          <a:p>
            <a:pPr/>
            <a:r>
              <a:t>Construct manufactured solution (unsteady state case)</a:t>
            </a:r>
          </a:p>
        </p:txBody>
      </p:sp>
      <p:pic>
        <p:nvPicPr>
          <p:cNvPr id="908" name="Google Shape;876;p76" descr="Google Shape;876;p76"/>
          <p:cNvPicPr>
            <a:picLocks noChangeAspect="1"/>
          </p:cNvPicPr>
          <p:nvPr/>
        </p:nvPicPr>
        <p:blipFill>
          <a:blip r:embed="rId3">
            <a:extLst/>
          </a:blip>
          <a:stretch>
            <a:fillRect/>
          </a:stretch>
        </p:blipFill>
        <p:spPr>
          <a:xfrm>
            <a:off x="265174" y="1259975"/>
            <a:ext cx="3398355" cy="420001"/>
          </a:xfrm>
          <a:prstGeom prst="rect">
            <a:avLst/>
          </a:prstGeom>
          <a:ln w="12700">
            <a:miter lim="400000"/>
          </a:ln>
        </p:spPr>
      </p:pic>
      <p:pic>
        <p:nvPicPr>
          <p:cNvPr id="909" name="Google Shape;877;p76" descr="Google Shape;877;p76"/>
          <p:cNvPicPr>
            <a:picLocks noChangeAspect="1"/>
          </p:cNvPicPr>
          <p:nvPr/>
        </p:nvPicPr>
        <p:blipFill>
          <a:blip r:embed="rId4">
            <a:extLst/>
          </a:blip>
          <a:stretch>
            <a:fillRect/>
          </a:stretch>
        </p:blipFill>
        <p:spPr>
          <a:xfrm>
            <a:off x="265175" y="1866250"/>
            <a:ext cx="4251428" cy="1207925"/>
          </a:xfrm>
          <a:prstGeom prst="rect">
            <a:avLst/>
          </a:prstGeom>
          <a:ln w="12700">
            <a:miter lim="400000"/>
          </a:ln>
        </p:spPr>
      </p:pic>
      <p:pic>
        <p:nvPicPr>
          <p:cNvPr id="910" name="Google Shape;878;p76" descr="Google Shape;878;p76"/>
          <p:cNvPicPr>
            <a:picLocks noChangeAspect="1"/>
          </p:cNvPicPr>
          <p:nvPr/>
        </p:nvPicPr>
        <p:blipFill>
          <a:blip r:embed="rId5">
            <a:extLst/>
          </a:blip>
          <a:stretch>
            <a:fillRect/>
          </a:stretch>
        </p:blipFill>
        <p:spPr>
          <a:xfrm>
            <a:off x="222324" y="3340837"/>
            <a:ext cx="4337126" cy="1207927"/>
          </a:xfrm>
          <a:prstGeom prst="rect">
            <a:avLst/>
          </a:prstGeom>
          <a:ln w="12700">
            <a:miter lim="400000"/>
          </a:ln>
        </p:spPr>
      </p:pic>
      <p:pic>
        <p:nvPicPr>
          <p:cNvPr id="911" name="Google Shape;879;p76" descr="Google Shape;879;p76"/>
          <p:cNvPicPr>
            <a:picLocks noChangeAspect="1"/>
          </p:cNvPicPr>
          <p:nvPr/>
        </p:nvPicPr>
        <p:blipFill>
          <a:blip r:embed="rId6">
            <a:extLst/>
          </a:blip>
          <a:stretch>
            <a:fillRect/>
          </a:stretch>
        </p:blipFill>
        <p:spPr>
          <a:xfrm>
            <a:off x="4815699" y="1167998"/>
            <a:ext cx="3208155" cy="707938"/>
          </a:xfrm>
          <a:prstGeom prst="rect">
            <a:avLst/>
          </a:prstGeom>
          <a:ln w="12700">
            <a:miter lim="400000"/>
          </a:ln>
        </p:spPr>
      </p:pic>
      <p:pic>
        <p:nvPicPr>
          <p:cNvPr id="912" name="Google Shape;880;p76" descr="Google Shape;880;p76"/>
          <p:cNvPicPr>
            <a:picLocks noChangeAspect="1"/>
          </p:cNvPicPr>
          <p:nvPr/>
        </p:nvPicPr>
        <p:blipFill>
          <a:blip r:embed="rId7">
            <a:extLst/>
          </a:blip>
          <a:stretch>
            <a:fillRect/>
          </a:stretch>
        </p:blipFill>
        <p:spPr>
          <a:xfrm>
            <a:off x="4815699" y="1928648"/>
            <a:ext cx="3373853" cy="234321"/>
          </a:xfrm>
          <a:prstGeom prst="rect">
            <a:avLst/>
          </a:prstGeom>
          <a:ln w="12700">
            <a:miter lim="400000"/>
          </a:ln>
        </p:spPr>
      </p:pic>
      <p:pic>
        <p:nvPicPr>
          <p:cNvPr id="913" name="Google Shape;881;p76" descr="Google Shape;881;p76"/>
          <p:cNvPicPr>
            <a:picLocks noChangeAspect="1"/>
          </p:cNvPicPr>
          <p:nvPr/>
        </p:nvPicPr>
        <p:blipFill>
          <a:blip r:embed="rId8">
            <a:extLst/>
          </a:blip>
          <a:stretch>
            <a:fillRect/>
          </a:stretch>
        </p:blipFill>
        <p:spPr>
          <a:xfrm>
            <a:off x="4801737" y="2285862"/>
            <a:ext cx="4251428" cy="244572"/>
          </a:xfrm>
          <a:prstGeom prst="rect">
            <a:avLst/>
          </a:prstGeom>
          <a:ln w="12700">
            <a:miter lim="400000"/>
          </a:ln>
        </p:spPr>
      </p:pic>
      <p:pic>
        <p:nvPicPr>
          <p:cNvPr id="914" name="Google Shape;882;p76" descr="Google Shape;882;p76"/>
          <p:cNvPicPr>
            <a:picLocks noChangeAspect="1"/>
          </p:cNvPicPr>
          <p:nvPr/>
        </p:nvPicPr>
        <p:blipFill>
          <a:blip r:embed="rId9">
            <a:extLst/>
          </a:blip>
          <a:stretch>
            <a:fillRect/>
          </a:stretch>
        </p:blipFill>
        <p:spPr>
          <a:xfrm>
            <a:off x="4815699" y="2747599"/>
            <a:ext cx="3500902" cy="707926"/>
          </a:xfrm>
          <a:prstGeom prst="rect">
            <a:avLst/>
          </a:prstGeom>
          <a:ln w="12700">
            <a:miter lim="400000"/>
          </a:ln>
        </p:spPr>
      </p:pic>
      <p:pic>
        <p:nvPicPr>
          <p:cNvPr id="915" name="Google Shape;883;p76" descr="Google Shape;883;p76"/>
          <p:cNvPicPr>
            <a:picLocks noChangeAspect="1"/>
          </p:cNvPicPr>
          <p:nvPr/>
        </p:nvPicPr>
        <p:blipFill>
          <a:blip r:embed="rId10">
            <a:extLst/>
          </a:blip>
          <a:stretch>
            <a:fillRect/>
          </a:stretch>
        </p:blipFill>
        <p:spPr>
          <a:xfrm>
            <a:off x="4886950" y="3940400"/>
            <a:ext cx="3725626" cy="361900"/>
          </a:xfrm>
          <a:prstGeom prst="rect">
            <a:avLst/>
          </a:prstGeom>
          <a:ln w="12700">
            <a:miter lim="400000"/>
          </a:ln>
        </p:spPr>
      </p:pic>
      <p:sp>
        <p:nvSpPr>
          <p:cNvPr id="916" name="Google Shape;884;p76"/>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917" name="Google Shape;885;p76"/>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918" name="Google Shape;886;p76" descr="Google Shape;886;p76"/>
          <p:cNvPicPr>
            <a:picLocks noChangeAspect="1"/>
          </p:cNvPicPr>
          <p:nvPr/>
        </p:nvPicPr>
        <p:blipFill>
          <a:blip r:embed="rId11">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2" name="Google Shape;891;p77"/>
          <p:cNvSpPr txBox="1"/>
          <p:nvPr/>
        </p:nvSpPr>
        <p:spPr>
          <a:xfrm>
            <a:off x="5528750" y="2049449"/>
            <a:ext cx="2885401" cy="792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latin typeface="Calibri"/>
                <a:ea typeface="Calibri"/>
                <a:cs typeface="Calibri"/>
                <a:sym typeface="Calibri"/>
              </a:defRPr>
            </a:lvl1pPr>
          </a:lstStyle>
          <a:p>
            <a:pPr/>
            <a:r>
              <a:t>The video shows that the numerical solution follows the analytic manufactured solution.</a:t>
            </a:r>
          </a:p>
        </p:txBody>
      </p:sp>
      <p:sp>
        <p:nvSpPr>
          <p:cNvPr id="923" name="Google Shape;892;p77"/>
          <p:cNvSpPr/>
          <p:nvPr/>
        </p:nvSpPr>
        <p:spPr>
          <a:xfrm>
            <a:off x="652800" y="656024"/>
            <a:ext cx="7838400" cy="1"/>
          </a:xfrm>
          <a:prstGeom prst="line">
            <a:avLst/>
          </a:prstGeom>
          <a:ln>
            <a:solidFill>
              <a:srgbClr val="637052"/>
            </a:solidFill>
          </a:ln>
        </p:spPr>
        <p:txBody>
          <a:bodyPr lIns="0" tIns="0" rIns="0" bIns="0"/>
          <a:lstStyle/>
          <a:p>
            <a:pPr/>
          </a:p>
        </p:txBody>
      </p:sp>
      <p:sp>
        <p:nvSpPr>
          <p:cNvPr id="924" name="Google Shape;893;p77"/>
          <p:cNvSpPr/>
          <p:nvPr/>
        </p:nvSpPr>
        <p:spPr>
          <a:xfrm>
            <a:off x="652800" y="656024"/>
            <a:ext cx="7838400" cy="1"/>
          </a:xfrm>
          <a:prstGeom prst="line">
            <a:avLst/>
          </a:prstGeom>
          <a:ln>
            <a:solidFill>
              <a:srgbClr val="637052"/>
            </a:solidFill>
          </a:ln>
        </p:spPr>
        <p:txBody>
          <a:bodyPr lIns="0" tIns="0" rIns="0" bIns="0"/>
          <a:lstStyle/>
          <a:p>
            <a:pPr/>
          </a:p>
        </p:txBody>
      </p:sp>
      <p:sp>
        <p:nvSpPr>
          <p:cNvPr id="925" name="Google Shape;894;p77"/>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FEM Code verification</a:t>
            </a:r>
          </a:p>
        </p:txBody>
      </p:sp>
      <p:sp>
        <p:nvSpPr>
          <p:cNvPr id="926" name="Google Shape;895;p77"/>
          <p:cNvSpPr txBox="1"/>
          <p:nvPr/>
        </p:nvSpPr>
        <p:spPr>
          <a:xfrm>
            <a:off x="126899" y="695275"/>
            <a:ext cx="9144001" cy="6654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600">
                <a:solidFill>
                  <a:srgbClr val="E48312"/>
                </a:solidFill>
                <a:latin typeface="Calibri"/>
                <a:ea typeface="Calibri"/>
                <a:cs typeface="Calibri"/>
                <a:sym typeface="Calibri"/>
              </a:defRPr>
            </a:lvl1pPr>
          </a:lstStyle>
          <a:p>
            <a:pPr/>
            <a:r>
              <a:t>Construct manufactured solution (unsteady state case)</a:t>
            </a:r>
          </a:p>
        </p:txBody>
      </p:sp>
      <p:sp>
        <p:nvSpPr>
          <p:cNvPr id="927" name="Google Shape;896;p77"/>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928" name="Google Shape;897;p77"/>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929" name="Google Shape;898;p77" descr="Google Shape;898;p77"/>
          <p:cNvPicPr>
            <a:picLocks noChangeAspect="1"/>
          </p:cNvPicPr>
          <p:nvPr/>
        </p:nvPicPr>
        <p:blipFill>
          <a:blip r:embed="rId2">
            <a:extLst/>
          </a:blip>
          <a:stretch>
            <a:fillRect/>
          </a:stretch>
        </p:blipFill>
        <p:spPr>
          <a:xfrm>
            <a:off x="6974050" y="57764"/>
            <a:ext cx="1827872" cy="540526"/>
          </a:xfrm>
          <a:prstGeom prst="rect">
            <a:avLst/>
          </a:prstGeom>
          <a:ln w="12700">
            <a:miter lim="400000"/>
          </a:ln>
        </p:spPr>
      </p:pic>
      <p:pic>
        <p:nvPicPr>
          <p:cNvPr id="930" name="diffusive_verification.mov" descr="diffusive_verification.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861345" y="1134325"/>
            <a:ext cx="2803612" cy="34261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834" fill="hold"/>
                                        <p:tgtEl>
                                          <p:spTgt spid="93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930"/>
                </p:tgtEl>
              </p:cMediaNode>
            </p:video>
            <p:seq concurrent="1" prevAc="none" nextAc="seek">
              <p:cTn id="8" evtFilter="cancelBubble" nodeType="interactiveSeq" restart="whenNotActive" fill="hold">
                <p:stCondLst>
                  <p:cond delay="0" evt="onClick">
                    <p:tgtEl>
                      <p:spTgt spid="930"/>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930"/>
                                        </p:tgtEl>
                                      </p:cBhvr>
                                    </p:cmd>
                                  </p:childTnLst>
                                </p:cTn>
                              </p:par>
                            </p:childTnLst>
                          </p:cTn>
                        </p:par>
                      </p:childTnLst>
                    </p:cTn>
                  </p:par>
                </p:childTnLst>
              </p:cTn>
              <p:nextCondLst>
                <p:cond delay="0" evt="onClick">
                  <p:tgtEl>
                    <p:spTgt spid="930"/>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2" name="Google Shape;903;p78"/>
          <p:cNvSpPr/>
          <p:nvPr/>
        </p:nvSpPr>
        <p:spPr>
          <a:xfrm>
            <a:off x="652800" y="2170875"/>
            <a:ext cx="7838400" cy="1"/>
          </a:xfrm>
          <a:prstGeom prst="line">
            <a:avLst/>
          </a:prstGeom>
          <a:ln>
            <a:solidFill>
              <a:srgbClr val="637052"/>
            </a:solidFill>
          </a:ln>
        </p:spPr>
        <p:txBody>
          <a:bodyPr lIns="0" tIns="0" rIns="0" bIns="0"/>
          <a:lstStyle/>
          <a:p>
            <a:pPr/>
          </a:p>
        </p:txBody>
      </p:sp>
      <p:sp>
        <p:nvSpPr>
          <p:cNvPr id="933" name="Google Shape;904;p78"/>
          <p:cNvSpPr txBox="1"/>
          <p:nvPr/>
        </p:nvSpPr>
        <p:spPr>
          <a:xfrm>
            <a:off x="823050" y="1588274"/>
            <a:ext cx="7603200" cy="627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3000">
                <a:solidFill>
                  <a:srgbClr val="BD582C"/>
                </a:solidFill>
                <a:latin typeface="Calibri"/>
                <a:ea typeface="Calibri"/>
                <a:cs typeface="Calibri"/>
                <a:sym typeface="Calibri"/>
              </a:defRPr>
            </a:lvl1pPr>
          </a:lstStyle>
          <a:p>
            <a:pPr/>
            <a:r>
              <a:t>Control and simulations</a:t>
            </a:r>
          </a:p>
        </p:txBody>
      </p:sp>
      <p:sp>
        <p:nvSpPr>
          <p:cNvPr id="934" name="Google Shape;905;p78"/>
          <p:cNvSpPr txBox="1"/>
          <p:nvPr/>
        </p:nvSpPr>
        <p:spPr>
          <a:xfrm>
            <a:off x="652800" y="2197574"/>
            <a:ext cx="7838400" cy="449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1800">
                <a:solidFill>
                  <a:srgbClr val="E48312"/>
                </a:solidFill>
                <a:latin typeface="Calibri"/>
                <a:ea typeface="Calibri"/>
                <a:cs typeface="Calibri"/>
                <a:sym typeface="Calibri"/>
              </a:defRPr>
            </a:lvl1pPr>
          </a:lstStyle>
          <a:p>
            <a:pPr/>
            <a:r>
              <a:t>Implementation of a Relay controller</a:t>
            </a:r>
          </a:p>
        </p:txBody>
      </p:sp>
      <p:sp>
        <p:nvSpPr>
          <p:cNvPr id="935" name="Google Shape;906;p78"/>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936" name="Google Shape;907;p78"/>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937" name="Google Shape;908;p78" descr="Google Shape;908;p78"/>
          <p:cNvPicPr>
            <a:picLocks noChangeAspect="1"/>
          </p:cNvPicPr>
          <p:nvPr/>
        </p:nvPicPr>
        <p:blipFill>
          <a:blip r:embed="rId2">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9" name="Google Shape;913;p79"/>
          <p:cNvSpPr/>
          <p:nvPr/>
        </p:nvSpPr>
        <p:spPr>
          <a:xfrm>
            <a:off x="652800" y="656024"/>
            <a:ext cx="7838400" cy="1"/>
          </a:xfrm>
          <a:prstGeom prst="line">
            <a:avLst/>
          </a:prstGeom>
          <a:ln>
            <a:solidFill>
              <a:srgbClr val="637052"/>
            </a:solidFill>
          </a:ln>
        </p:spPr>
        <p:txBody>
          <a:bodyPr lIns="0" tIns="0" rIns="0" bIns="0"/>
          <a:lstStyle/>
          <a:p>
            <a:pPr/>
          </a:p>
        </p:txBody>
      </p:sp>
      <p:sp>
        <p:nvSpPr>
          <p:cNvPr id="940" name="Google Shape;914;p79"/>
          <p:cNvSpPr txBox="1"/>
          <p:nvPr/>
        </p:nvSpPr>
        <p:spPr>
          <a:xfrm>
            <a:off x="652800" y="122949"/>
            <a:ext cx="7838400" cy="894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Control and simulations</a:t>
            </a:r>
          </a:p>
        </p:txBody>
      </p:sp>
      <p:sp>
        <p:nvSpPr>
          <p:cNvPr id="941" name="Google Shape;915;p79"/>
          <p:cNvSpPr txBox="1"/>
          <p:nvPr/>
        </p:nvSpPr>
        <p:spPr>
          <a:xfrm>
            <a:off x="0" y="623249"/>
            <a:ext cx="9144000" cy="665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600">
                <a:solidFill>
                  <a:srgbClr val="E48312"/>
                </a:solidFill>
                <a:latin typeface="Calibri"/>
                <a:ea typeface="Calibri"/>
                <a:cs typeface="Calibri"/>
                <a:sym typeface="Calibri"/>
              </a:defRPr>
            </a:lvl1pPr>
          </a:lstStyle>
          <a:p>
            <a:pPr/>
            <a:r>
              <a:t>Introduction to the control problem</a:t>
            </a:r>
          </a:p>
        </p:txBody>
      </p:sp>
      <p:sp>
        <p:nvSpPr>
          <p:cNvPr id="942" name="Google Shape;916;p79"/>
          <p:cNvSpPr txBox="1"/>
          <p:nvPr/>
        </p:nvSpPr>
        <p:spPr>
          <a:xfrm>
            <a:off x="376175" y="979649"/>
            <a:ext cx="8362799" cy="12306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11150">
              <a:buClr>
                <a:srgbClr val="000000"/>
              </a:buClr>
              <a:buSzPts val="1300"/>
              <a:buFont typeface="Trebuchet MS"/>
              <a:buChar char="●"/>
              <a:defRPr sz="1300">
                <a:latin typeface="Calibri"/>
                <a:ea typeface="Calibri"/>
                <a:cs typeface="Calibri"/>
                <a:sym typeface="Calibri"/>
              </a:defRPr>
            </a:pPr>
            <a:r>
              <a:t>The goal is to control the nodal temperature located in a specific node on which we suppose that a sensor is installed. </a:t>
            </a:r>
          </a:p>
          <a:p>
            <a:pPr marL="457200" indent="-311150">
              <a:lnSpc>
                <a:spcPct val="150000"/>
              </a:lnSpc>
              <a:buClr>
                <a:srgbClr val="000000"/>
              </a:buClr>
              <a:buSzPts val="1300"/>
              <a:buFont typeface="Trebuchet MS"/>
              <a:buChar char="●"/>
              <a:defRPr sz="1300">
                <a:latin typeface="Calibri"/>
                <a:ea typeface="Calibri"/>
                <a:cs typeface="Calibri"/>
                <a:sym typeface="Calibri"/>
              </a:defRPr>
            </a:pPr>
            <a:r>
              <a:t>The sensor value is used as feedback to the control system. </a:t>
            </a:r>
          </a:p>
          <a:p>
            <a:pPr marL="457200" indent="-311150">
              <a:buClr>
                <a:srgbClr val="000000"/>
              </a:buClr>
              <a:buSzPts val="1300"/>
              <a:buFont typeface="Trebuchet MS"/>
              <a:buChar char="●"/>
              <a:defRPr sz="1300">
                <a:latin typeface="Calibri"/>
                <a:ea typeface="Calibri"/>
                <a:cs typeface="Calibri"/>
                <a:sym typeface="Calibri"/>
              </a:defRPr>
            </a:pPr>
            <a:r>
              <a:t>The control system is a simple relay with hysteresis to avoid excessive switches once the nodal temperature has reached the set-point.</a:t>
            </a:r>
          </a:p>
        </p:txBody>
      </p:sp>
      <p:pic>
        <p:nvPicPr>
          <p:cNvPr id="943" name="Google Shape;917;p79" descr="Google Shape;917;p79"/>
          <p:cNvPicPr>
            <a:picLocks noChangeAspect="1"/>
          </p:cNvPicPr>
          <p:nvPr/>
        </p:nvPicPr>
        <p:blipFill>
          <a:blip r:embed="rId3">
            <a:extLst/>
          </a:blip>
          <a:stretch>
            <a:fillRect/>
          </a:stretch>
        </p:blipFill>
        <p:spPr>
          <a:xfrm>
            <a:off x="6056000" y="2229898"/>
            <a:ext cx="3088001" cy="1966176"/>
          </a:xfrm>
          <a:prstGeom prst="rect">
            <a:avLst/>
          </a:prstGeom>
          <a:ln w="12700">
            <a:miter lim="400000"/>
          </a:ln>
        </p:spPr>
      </p:pic>
      <p:sp>
        <p:nvSpPr>
          <p:cNvPr id="944" name="Google Shape;918;p79"/>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945" name="Google Shape;919;p79"/>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946" name="Google Shape;920;p79" descr="Google Shape;920;p79"/>
          <p:cNvPicPr>
            <a:picLocks noChangeAspect="1"/>
          </p:cNvPicPr>
          <p:nvPr/>
        </p:nvPicPr>
        <p:blipFill>
          <a:blip r:embed="rId4">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0" name="Google Shape;925;p80"/>
          <p:cNvSpPr/>
          <p:nvPr/>
        </p:nvSpPr>
        <p:spPr>
          <a:xfrm>
            <a:off x="652800" y="656024"/>
            <a:ext cx="7838400" cy="1"/>
          </a:xfrm>
          <a:prstGeom prst="line">
            <a:avLst/>
          </a:prstGeom>
          <a:ln>
            <a:solidFill>
              <a:srgbClr val="637052"/>
            </a:solidFill>
          </a:ln>
        </p:spPr>
        <p:txBody>
          <a:bodyPr lIns="0" tIns="0" rIns="0" bIns="0"/>
          <a:lstStyle/>
          <a:p>
            <a:pPr/>
          </a:p>
        </p:txBody>
      </p:sp>
      <p:sp>
        <p:nvSpPr>
          <p:cNvPr id="951" name="Google Shape;926;p80"/>
          <p:cNvSpPr txBox="1"/>
          <p:nvPr/>
        </p:nvSpPr>
        <p:spPr>
          <a:xfrm>
            <a:off x="652800" y="122949"/>
            <a:ext cx="7838400" cy="894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Control and simulations</a:t>
            </a:r>
          </a:p>
        </p:txBody>
      </p:sp>
      <p:sp>
        <p:nvSpPr>
          <p:cNvPr id="952" name="Google Shape;927;p80"/>
          <p:cNvSpPr txBox="1"/>
          <p:nvPr/>
        </p:nvSpPr>
        <p:spPr>
          <a:xfrm>
            <a:off x="0" y="623249"/>
            <a:ext cx="9144000" cy="665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600">
                <a:solidFill>
                  <a:srgbClr val="E48312"/>
                </a:solidFill>
                <a:latin typeface="Calibri"/>
                <a:ea typeface="Calibri"/>
                <a:cs typeface="Calibri"/>
                <a:sym typeface="Calibri"/>
              </a:defRPr>
            </a:lvl1pPr>
          </a:lstStyle>
          <a:p>
            <a:pPr/>
            <a:r>
              <a:t>Introduction to the control problem</a:t>
            </a:r>
          </a:p>
        </p:txBody>
      </p:sp>
      <p:pic>
        <p:nvPicPr>
          <p:cNvPr id="953" name="Google Shape;928;p80" descr="Google Shape;928;p80"/>
          <p:cNvPicPr>
            <a:picLocks noChangeAspect="1"/>
          </p:cNvPicPr>
          <p:nvPr/>
        </p:nvPicPr>
        <p:blipFill>
          <a:blip r:embed="rId3">
            <a:extLst/>
          </a:blip>
          <a:stretch>
            <a:fillRect/>
          </a:stretch>
        </p:blipFill>
        <p:spPr>
          <a:xfrm>
            <a:off x="956975" y="2600824"/>
            <a:ext cx="4160910" cy="609301"/>
          </a:xfrm>
          <a:prstGeom prst="rect">
            <a:avLst/>
          </a:prstGeom>
          <a:ln w="12700">
            <a:miter lim="400000"/>
          </a:ln>
        </p:spPr>
      </p:pic>
      <p:pic>
        <p:nvPicPr>
          <p:cNvPr id="954" name="Google Shape;929;p80" descr="Google Shape;929;p80"/>
          <p:cNvPicPr>
            <a:picLocks noChangeAspect="1"/>
          </p:cNvPicPr>
          <p:nvPr/>
        </p:nvPicPr>
        <p:blipFill>
          <a:blip r:embed="rId4">
            <a:extLst/>
          </a:blip>
          <a:stretch>
            <a:fillRect/>
          </a:stretch>
        </p:blipFill>
        <p:spPr>
          <a:xfrm>
            <a:off x="956975" y="3376812"/>
            <a:ext cx="1903951" cy="374526"/>
          </a:xfrm>
          <a:prstGeom prst="rect">
            <a:avLst/>
          </a:prstGeom>
          <a:ln w="12700">
            <a:miter lim="400000"/>
          </a:ln>
        </p:spPr>
      </p:pic>
      <p:sp>
        <p:nvSpPr>
          <p:cNvPr id="955" name="Google Shape;930;p80"/>
          <p:cNvSpPr txBox="1"/>
          <p:nvPr/>
        </p:nvSpPr>
        <p:spPr>
          <a:xfrm>
            <a:off x="376175" y="979649"/>
            <a:ext cx="8362799" cy="12306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11150">
              <a:buClr>
                <a:srgbClr val="000000"/>
              </a:buClr>
              <a:buSzPts val="1300"/>
              <a:buFont typeface="Trebuchet MS"/>
              <a:buChar char="●"/>
              <a:defRPr sz="1300">
                <a:latin typeface="Calibri"/>
                <a:ea typeface="Calibri"/>
                <a:cs typeface="Calibri"/>
                <a:sym typeface="Calibri"/>
              </a:defRPr>
            </a:pPr>
            <a:r>
              <a:t>The goal is to control the nodal temperature located in a specific node on which we suppose that a sensor is installed. </a:t>
            </a:r>
          </a:p>
          <a:p>
            <a:pPr marL="457200" indent="-311150">
              <a:lnSpc>
                <a:spcPct val="150000"/>
              </a:lnSpc>
              <a:buClr>
                <a:srgbClr val="000000"/>
              </a:buClr>
              <a:buSzPts val="1300"/>
              <a:buFont typeface="Trebuchet MS"/>
              <a:buChar char="●"/>
              <a:defRPr sz="1300">
                <a:latin typeface="Calibri"/>
                <a:ea typeface="Calibri"/>
                <a:cs typeface="Calibri"/>
                <a:sym typeface="Calibri"/>
              </a:defRPr>
            </a:pPr>
            <a:r>
              <a:t>The sensor value is used as feedback to the control system. </a:t>
            </a:r>
          </a:p>
          <a:p>
            <a:pPr marL="457200" indent="-311150">
              <a:buClr>
                <a:srgbClr val="000000"/>
              </a:buClr>
              <a:buSzPts val="1300"/>
              <a:buFont typeface="Trebuchet MS"/>
              <a:buChar char="●"/>
              <a:defRPr sz="1300">
                <a:latin typeface="Calibri"/>
                <a:ea typeface="Calibri"/>
                <a:cs typeface="Calibri"/>
                <a:sym typeface="Calibri"/>
              </a:defRPr>
            </a:pPr>
            <a:r>
              <a:t>The control system is a simple relay with hysteresis to avoid excessive switches once the nodal temperature has reached the set-point.</a:t>
            </a:r>
          </a:p>
        </p:txBody>
      </p:sp>
      <p:pic>
        <p:nvPicPr>
          <p:cNvPr id="956" name="Google Shape;931;p80" descr="Google Shape;931;p80"/>
          <p:cNvPicPr>
            <a:picLocks noChangeAspect="1"/>
          </p:cNvPicPr>
          <p:nvPr/>
        </p:nvPicPr>
        <p:blipFill>
          <a:blip r:embed="rId5">
            <a:extLst/>
          </a:blip>
          <a:stretch>
            <a:fillRect/>
          </a:stretch>
        </p:blipFill>
        <p:spPr>
          <a:xfrm>
            <a:off x="6056000" y="2229898"/>
            <a:ext cx="3088001" cy="1966176"/>
          </a:xfrm>
          <a:prstGeom prst="rect">
            <a:avLst/>
          </a:prstGeom>
          <a:ln w="12700">
            <a:miter lim="400000"/>
          </a:ln>
        </p:spPr>
      </p:pic>
      <p:pic>
        <p:nvPicPr>
          <p:cNvPr id="957" name="Google Shape;932;p80" descr="Google Shape;932;p80"/>
          <p:cNvPicPr>
            <a:picLocks noChangeAspect="1"/>
          </p:cNvPicPr>
          <p:nvPr/>
        </p:nvPicPr>
        <p:blipFill>
          <a:blip r:embed="rId6">
            <a:extLst/>
          </a:blip>
          <a:stretch>
            <a:fillRect/>
          </a:stretch>
        </p:blipFill>
        <p:spPr>
          <a:xfrm>
            <a:off x="956975" y="3918025"/>
            <a:ext cx="5152901" cy="537551"/>
          </a:xfrm>
          <a:prstGeom prst="rect">
            <a:avLst/>
          </a:prstGeom>
          <a:ln w="12700">
            <a:miter lim="400000"/>
          </a:ln>
        </p:spPr>
      </p:pic>
      <p:sp>
        <p:nvSpPr>
          <p:cNvPr id="958" name="Google Shape;933;p80"/>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959" name="Google Shape;934;p80"/>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960" name="Google Shape;935;p80" descr="Google Shape;935;p80"/>
          <p:cNvPicPr>
            <a:picLocks noChangeAspect="1"/>
          </p:cNvPicPr>
          <p:nvPr/>
        </p:nvPicPr>
        <p:blipFill>
          <a:blip r:embed="rId7">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4" name="Google Shape;940;p81"/>
          <p:cNvSpPr/>
          <p:nvPr/>
        </p:nvSpPr>
        <p:spPr>
          <a:xfrm>
            <a:off x="652800" y="656024"/>
            <a:ext cx="7838400" cy="1"/>
          </a:xfrm>
          <a:prstGeom prst="line">
            <a:avLst/>
          </a:prstGeom>
          <a:ln>
            <a:solidFill>
              <a:srgbClr val="637052"/>
            </a:solidFill>
          </a:ln>
        </p:spPr>
        <p:txBody>
          <a:bodyPr lIns="0" tIns="0" rIns="0" bIns="0"/>
          <a:lstStyle/>
          <a:p>
            <a:pPr/>
          </a:p>
        </p:txBody>
      </p:sp>
      <p:sp>
        <p:nvSpPr>
          <p:cNvPr id="965" name="Google Shape;941;p81"/>
          <p:cNvSpPr txBox="1"/>
          <p:nvPr/>
        </p:nvSpPr>
        <p:spPr>
          <a:xfrm>
            <a:off x="652800" y="122949"/>
            <a:ext cx="7838400" cy="894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Control and simulations</a:t>
            </a:r>
          </a:p>
        </p:txBody>
      </p:sp>
      <p:sp>
        <p:nvSpPr>
          <p:cNvPr id="966" name="Google Shape;942;p81"/>
          <p:cNvSpPr txBox="1"/>
          <p:nvPr/>
        </p:nvSpPr>
        <p:spPr>
          <a:xfrm>
            <a:off x="0" y="623249"/>
            <a:ext cx="9144000" cy="665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600">
                <a:solidFill>
                  <a:srgbClr val="E48312"/>
                </a:solidFill>
                <a:latin typeface="Calibri"/>
                <a:ea typeface="Calibri"/>
                <a:cs typeface="Calibri"/>
                <a:sym typeface="Calibri"/>
              </a:defRPr>
            </a:lvl1pPr>
          </a:lstStyle>
          <a:p>
            <a:pPr/>
            <a:r>
              <a:t>Case study</a:t>
            </a:r>
          </a:p>
        </p:txBody>
      </p:sp>
      <p:sp>
        <p:nvSpPr>
          <p:cNvPr id="967" name="Google Shape;943;p81"/>
          <p:cNvSpPr txBox="1"/>
          <p:nvPr/>
        </p:nvSpPr>
        <p:spPr>
          <a:xfrm>
            <a:off x="390600" y="1043249"/>
            <a:ext cx="8362799" cy="135722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11150">
              <a:buClr>
                <a:srgbClr val="000000"/>
              </a:buClr>
              <a:buSzPts val="1300"/>
              <a:buFont typeface="Trebuchet MS"/>
              <a:buChar char="●"/>
              <a:defRPr sz="1300">
                <a:latin typeface="Calibri"/>
                <a:ea typeface="Calibri"/>
                <a:cs typeface="Calibri"/>
                <a:sym typeface="Calibri"/>
              </a:defRPr>
            </a:pPr>
            <a:r>
              <a:t>The lengths of the room’s wall are set to </a:t>
            </a:r>
            <a:r>
              <a:rPr i="1"/>
              <a:t>L</a:t>
            </a:r>
            <a:r>
              <a:rPr baseline="-25000" i="1"/>
              <a:t>x</a:t>
            </a:r>
            <a:r>
              <a:rPr i="1"/>
              <a:t>= 4</a:t>
            </a:r>
            <a:r>
              <a:t>, </a:t>
            </a:r>
            <a:r>
              <a:rPr i="1"/>
              <a:t>L</a:t>
            </a:r>
            <a:r>
              <a:rPr baseline="-25000" i="1"/>
              <a:t>y</a:t>
            </a:r>
            <a:r>
              <a:rPr i="1"/>
              <a:t>= 3</a:t>
            </a:r>
            <a:endParaRPr i="1"/>
          </a:p>
          <a:p>
            <a:pPr indent="457200"/>
            <a:endParaRPr i="1" sz="1300">
              <a:latin typeface="Calibri"/>
              <a:ea typeface="Calibri"/>
              <a:cs typeface="Calibri"/>
              <a:sym typeface="Calibri"/>
            </a:endParaRPr>
          </a:p>
          <a:p>
            <a:pPr marL="457200" indent="-311150">
              <a:buClr>
                <a:srgbClr val="000000"/>
              </a:buClr>
              <a:buSzPts val="1300"/>
              <a:buFont typeface="Trebuchet MS"/>
              <a:buChar char="●"/>
              <a:defRPr sz="1300">
                <a:latin typeface="Calibri"/>
                <a:ea typeface="Calibri"/>
                <a:cs typeface="Calibri"/>
                <a:sym typeface="Calibri"/>
              </a:defRPr>
            </a:pPr>
            <a:r>
              <a:t>Two walls are supposed to exchange heat with external environment (</a:t>
            </a:r>
            <a:r>
              <a:rPr i="1"/>
              <a:t>Robin conditions</a:t>
            </a:r>
            <a:r>
              <a:t>) and two wall are supposed to be isolated (</a:t>
            </a:r>
            <a:r>
              <a:rPr i="1"/>
              <a:t>Neumann conditions, q=0</a:t>
            </a:r>
            <a:r>
              <a:t>), as shown in the figure.</a:t>
            </a:r>
          </a:p>
          <a:p>
            <a:pPr indent="457200"/>
            <a:endParaRPr sz="1300">
              <a:latin typeface="Calibri"/>
              <a:ea typeface="Calibri"/>
              <a:cs typeface="Calibri"/>
              <a:sym typeface="Calibri"/>
            </a:endParaRPr>
          </a:p>
          <a:p>
            <a:pPr marL="457200" indent="-311150">
              <a:lnSpc>
                <a:spcPct val="150000"/>
              </a:lnSpc>
              <a:buClr>
                <a:srgbClr val="000000"/>
              </a:buClr>
              <a:buSzPts val="1300"/>
              <a:buFont typeface="Trebuchet MS"/>
              <a:buChar char="●"/>
              <a:defRPr sz="1300">
                <a:latin typeface="Calibri"/>
                <a:ea typeface="Calibri"/>
                <a:cs typeface="Calibri"/>
                <a:sym typeface="Calibri"/>
              </a:defRPr>
            </a:pPr>
            <a:r>
              <a:t>The sensor is placed at the center of the room (</a:t>
            </a:r>
            <a:r>
              <a:rPr i="1"/>
              <a:t>x,y</a:t>
            </a:r>
            <a:r>
              <a:t>)</a:t>
            </a:r>
            <a:r>
              <a:rPr i="1"/>
              <a:t> = </a:t>
            </a:r>
            <a:r>
              <a:t>(</a:t>
            </a:r>
            <a:r>
              <a:rPr i="1"/>
              <a:t>2, 1.5</a:t>
            </a:r>
            <a:r>
              <a:t>)</a:t>
            </a:r>
          </a:p>
        </p:txBody>
      </p:sp>
      <p:pic>
        <p:nvPicPr>
          <p:cNvPr id="968" name="Google Shape;944;p81" descr="Google Shape;944;p81"/>
          <p:cNvPicPr>
            <a:picLocks noChangeAspect="1"/>
          </p:cNvPicPr>
          <p:nvPr/>
        </p:nvPicPr>
        <p:blipFill>
          <a:blip r:embed="rId3">
            <a:extLst/>
          </a:blip>
          <a:stretch>
            <a:fillRect/>
          </a:stretch>
        </p:blipFill>
        <p:spPr>
          <a:xfrm>
            <a:off x="6056000" y="2229898"/>
            <a:ext cx="3088001" cy="1966176"/>
          </a:xfrm>
          <a:prstGeom prst="rect">
            <a:avLst/>
          </a:prstGeom>
          <a:ln w="12700">
            <a:miter lim="400000"/>
          </a:ln>
        </p:spPr>
      </p:pic>
      <p:sp>
        <p:nvSpPr>
          <p:cNvPr id="969" name="Google Shape;945;p81"/>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970" name="Google Shape;946;p81"/>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971" name="Google Shape;947;p81" descr="Google Shape;947;p81"/>
          <p:cNvPicPr>
            <a:picLocks noChangeAspect="1"/>
          </p:cNvPicPr>
          <p:nvPr/>
        </p:nvPicPr>
        <p:blipFill>
          <a:blip r:embed="rId4">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5" name="Google Shape;952;p82"/>
          <p:cNvSpPr/>
          <p:nvPr/>
        </p:nvSpPr>
        <p:spPr>
          <a:xfrm>
            <a:off x="652800" y="656024"/>
            <a:ext cx="7838400" cy="1"/>
          </a:xfrm>
          <a:prstGeom prst="line">
            <a:avLst/>
          </a:prstGeom>
          <a:ln>
            <a:solidFill>
              <a:srgbClr val="637052"/>
            </a:solidFill>
          </a:ln>
        </p:spPr>
        <p:txBody>
          <a:bodyPr lIns="0" tIns="0" rIns="0" bIns="0"/>
          <a:lstStyle/>
          <a:p>
            <a:pPr/>
          </a:p>
        </p:txBody>
      </p:sp>
      <p:sp>
        <p:nvSpPr>
          <p:cNvPr id="976" name="Google Shape;953;p82"/>
          <p:cNvSpPr txBox="1"/>
          <p:nvPr/>
        </p:nvSpPr>
        <p:spPr>
          <a:xfrm>
            <a:off x="652800" y="122949"/>
            <a:ext cx="7838400" cy="894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Control and simulations</a:t>
            </a:r>
          </a:p>
        </p:txBody>
      </p:sp>
      <p:sp>
        <p:nvSpPr>
          <p:cNvPr id="977" name="Google Shape;954;p82"/>
          <p:cNvSpPr txBox="1"/>
          <p:nvPr/>
        </p:nvSpPr>
        <p:spPr>
          <a:xfrm>
            <a:off x="0" y="623249"/>
            <a:ext cx="9144000" cy="665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600">
                <a:solidFill>
                  <a:srgbClr val="E48312"/>
                </a:solidFill>
                <a:latin typeface="Calibri"/>
                <a:ea typeface="Calibri"/>
                <a:cs typeface="Calibri"/>
                <a:sym typeface="Calibri"/>
              </a:defRPr>
            </a:lvl1pPr>
          </a:lstStyle>
          <a:p>
            <a:pPr/>
            <a:r>
              <a:t>Choosing parameters to match with physics</a:t>
            </a:r>
          </a:p>
        </p:txBody>
      </p:sp>
      <p:pic>
        <p:nvPicPr>
          <p:cNvPr id="978" name="Google Shape;955;p82" descr="Google Shape;955;p82"/>
          <p:cNvPicPr>
            <a:picLocks noChangeAspect="1"/>
          </p:cNvPicPr>
          <p:nvPr/>
        </p:nvPicPr>
        <p:blipFill>
          <a:blip r:embed="rId3">
            <a:extLst/>
          </a:blip>
          <a:stretch>
            <a:fillRect/>
          </a:stretch>
        </p:blipFill>
        <p:spPr>
          <a:xfrm>
            <a:off x="6056000" y="2229898"/>
            <a:ext cx="3088001" cy="1966176"/>
          </a:xfrm>
          <a:prstGeom prst="rect">
            <a:avLst/>
          </a:prstGeom>
          <a:ln w="12700">
            <a:miter lim="400000"/>
          </a:ln>
        </p:spPr>
      </p:pic>
      <p:sp>
        <p:nvSpPr>
          <p:cNvPr id="979" name="Google Shape;956;p82"/>
          <p:cNvSpPr txBox="1"/>
          <p:nvPr/>
        </p:nvSpPr>
        <p:spPr>
          <a:xfrm>
            <a:off x="400425" y="1262574"/>
            <a:ext cx="7100400" cy="135722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11150">
              <a:buClr>
                <a:srgbClr val="000000"/>
              </a:buClr>
              <a:buSzPts val="1300"/>
              <a:buFont typeface="Trebuchet MS"/>
              <a:buChar char="●"/>
              <a:defRPr sz="1300">
                <a:latin typeface="Calibri"/>
                <a:ea typeface="Calibri"/>
                <a:cs typeface="Calibri"/>
                <a:sym typeface="Calibri"/>
              </a:defRPr>
            </a:pPr>
            <a:r>
              <a:t>Note that we have neglected the natural convection effects. This assumption would lead to a non satisfactory behaviour compared with the natural phenomena.</a:t>
            </a:r>
          </a:p>
          <a:p>
            <a:pPr indent="457200"/>
            <a:endParaRPr sz="1300">
              <a:latin typeface="Calibri"/>
              <a:ea typeface="Calibri"/>
              <a:cs typeface="Calibri"/>
              <a:sym typeface="Calibri"/>
            </a:endParaRPr>
          </a:p>
          <a:p>
            <a:pPr marL="457200" indent="-311150">
              <a:buClr>
                <a:srgbClr val="000000"/>
              </a:buClr>
              <a:buSzPts val="1300"/>
              <a:buFont typeface="Trebuchet MS"/>
              <a:buChar char="●"/>
              <a:defRPr sz="1300">
                <a:latin typeface="Calibri"/>
                <a:ea typeface="Calibri"/>
                <a:cs typeface="Calibri"/>
                <a:sym typeface="Calibri"/>
              </a:defRPr>
            </a:pPr>
            <a:r>
              <a:t>In order to cope with this phenomena and achieve reasonable physical behaviour</a:t>
            </a:r>
          </a:p>
          <a:p>
            <a:pPr indent="457200">
              <a:defRPr sz="1300">
                <a:latin typeface="Calibri"/>
                <a:ea typeface="Calibri"/>
                <a:cs typeface="Calibri"/>
                <a:sym typeface="Calibri"/>
              </a:defRPr>
            </a:pPr>
            <a:r>
              <a:t>of the system, some parameters has been modified as the </a:t>
            </a:r>
          </a:p>
          <a:p>
            <a:pPr indent="457200">
              <a:defRPr i="1" sz="1300">
                <a:latin typeface="Calibri"/>
                <a:ea typeface="Calibri"/>
                <a:cs typeface="Calibri"/>
                <a:sym typeface="Calibri"/>
              </a:defRPr>
            </a:pPr>
            <a:r>
              <a:t>diffusion coefficient D</a:t>
            </a:r>
            <a:r>
              <a:rPr i="0"/>
              <a:t> and the </a:t>
            </a:r>
            <a:r>
              <a:t>wall resistance R</a:t>
            </a:r>
            <a:r>
              <a:rPr baseline="-25000"/>
              <a:t>tot</a:t>
            </a:r>
            <a:r>
              <a:rPr i="0"/>
              <a:t>.</a:t>
            </a:r>
          </a:p>
        </p:txBody>
      </p:sp>
      <p:sp>
        <p:nvSpPr>
          <p:cNvPr id="980" name="Google Shape;957;p82"/>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981" name="Google Shape;958;p82"/>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982" name="Google Shape;959;p82" descr="Google Shape;959;p82"/>
          <p:cNvPicPr>
            <a:picLocks noChangeAspect="1"/>
          </p:cNvPicPr>
          <p:nvPr/>
        </p:nvPicPr>
        <p:blipFill>
          <a:blip r:embed="rId4">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6" name="Google Shape;964;p83"/>
          <p:cNvSpPr/>
          <p:nvPr/>
        </p:nvSpPr>
        <p:spPr>
          <a:xfrm>
            <a:off x="652800" y="656024"/>
            <a:ext cx="7838400" cy="1"/>
          </a:xfrm>
          <a:prstGeom prst="line">
            <a:avLst/>
          </a:prstGeom>
          <a:ln>
            <a:solidFill>
              <a:srgbClr val="637052"/>
            </a:solidFill>
          </a:ln>
        </p:spPr>
        <p:txBody>
          <a:bodyPr lIns="0" tIns="0" rIns="0" bIns="0"/>
          <a:lstStyle/>
          <a:p>
            <a:pPr/>
          </a:p>
        </p:txBody>
      </p:sp>
      <p:sp>
        <p:nvSpPr>
          <p:cNvPr id="987" name="Google Shape;965;p83"/>
          <p:cNvSpPr txBox="1"/>
          <p:nvPr/>
        </p:nvSpPr>
        <p:spPr>
          <a:xfrm>
            <a:off x="0" y="623249"/>
            <a:ext cx="9144000" cy="665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600">
                <a:solidFill>
                  <a:srgbClr val="E48312"/>
                </a:solidFill>
                <a:latin typeface="Calibri"/>
                <a:ea typeface="Calibri"/>
                <a:cs typeface="Calibri"/>
                <a:sym typeface="Calibri"/>
              </a:defRPr>
            </a:lvl1pPr>
          </a:lstStyle>
          <a:p>
            <a:pPr/>
            <a:r>
              <a:t>Evolution of temperature with no heat source</a:t>
            </a:r>
          </a:p>
        </p:txBody>
      </p:sp>
      <p:sp>
        <p:nvSpPr>
          <p:cNvPr id="988" name="Google Shape;966;p83"/>
          <p:cNvSpPr txBox="1"/>
          <p:nvPr/>
        </p:nvSpPr>
        <p:spPr>
          <a:xfrm>
            <a:off x="652800" y="122949"/>
            <a:ext cx="7838400" cy="894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Control and simulations</a:t>
            </a:r>
          </a:p>
        </p:txBody>
      </p:sp>
      <p:sp>
        <p:nvSpPr>
          <p:cNvPr id="989" name="Google Shape;967;p83"/>
          <p:cNvSpPr txBox="1"/>
          <p:nvPr/>
        </p:nvSpPr>
        <p:spPr>
          <a:xfrm>
            <a:off x="652800" y="1055899"/>
            <a:ext cx="7892999" cy="944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300">
                <a:latin typeface="Calibri"/>
                <a:ea typeface="Calibri"/>
                <a:cs typeface="Calibri"/>
                <a:sym typeface="Calibri"/>
              </a:defRPr>
            </a:pPr>
            <a:r>
              <a:t>First of all, it is shown an experiment with no input and with a fixed external temperature </a:t>
            </a:r>
            <a:r>
              <a:rPr i="1"/>
              <a:t>T = 20</a:t>
            </a:r>
            <a:r>
              <a:t>.</a:t>
            </a:r>
          </a:p>
          <a:p>
            <a:pPr/>
            <a:endParaRPr sz="1300">
              <a:latin typeface="Calibri"/>
              <a:ea typeface="Calibri"/>
              <a:cs typeface="Calibri"/>
              <a:sym typeface="Calibri"/>
            </a:endParaRPr>
          </a:p>
          <a:p>
            <a:pPr>
              <a:defRPr sz="1300">
                <a:latin typeface="Calibri"/>
                <a:ea typeface="Calibri"/>
                <a:cs typeface="Calibri"/>
                <a:sym typeface="Calibri"/>
              </a:defRPr>
            </a:pPr>
            <a:r>
              <a:t>The experiment shows that all the nodal temperatures go to the external starting from the nodes closest to the Robin condition’s walls</a:t>
            </a:r>
          </a:p>
        </p:txBody>
      </p:sp>
      <p:sp>
        <p:nvSpPr>
          <p:cNvPr id="990" name="Google Shape;968;p83"/>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991" name="Google Shape;969;p83"/>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992" name="Google Shape;970;p83" descr="Google Shape;970;p83"/>
          <p:cNvPicPr>
            <a:picLocks noChangeAspect="1"/>
          </p:cNvPicPr>
          <p:nvPr/>
        </p:nvPicPr>
        <p:blipFill>
          <a:blip r:embed="rId3">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Google Shape;205;p30"/>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Physical problem</a:t>
            </a:r>
          </a:p>
        </p:txBody>
      </p:sp>
      <p:sp>
        <p:nvSpPr>
          <p:cNvPr id="295" name="Google Shape;206;p30"/>
          <p:cNvSpPr/>
          <p:nvPr/>
        </p:nvSpPr>
        <p:spPr>
          <a:xfrm>
            <a:off x="652800" y="656024"/>
            <a:ext cx="7838400" cy="1"/>
          </a:xfrm>
          <a:prstGeom prst="line">
            <a:avLst/>
          </a:prstGeom>
          <a:ln>
            <a:solidFill>
              <a:srgbClr val="637052"/>
            </a:solidFill>
          </a:ln>
        </p:spPr>
        <p:txBody>
          <a:bodyPr lIns="0" tIns="0" rIns="0" bIns="0"/>
          <a:lstStyle/>
          <a:p>
            <a:pPr/>
          </a:p>
        </p:txBody>
      </p:sp>
      <p:sp>
        <p:nvSpPr>
          <p:cNvPr id="296" name="Google Shape;207;p30"/>
          <p:cNvSpPr txBox="1"/>
          <p:nvPr/>
        </p:nvSpPr>
        <p:spPr>
          <a:xfrm>
            <a:off x="0" y="623249"/>
            <a:ext cx="91440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Heat Diffusion equation, (3/3)</a:t>
            </a:r>
          </a:p>
        </p:txBody>
      </p:sp>
      <p:sp>
        <p:nvSpPr>
          <p:cNvPr id="297" name="Google Shape;208;p30"/>
          <p:cNvSpPr txBox="1"/>
          <p:nvPr>
            <p:ph type="body" idx="4294967295"/>
          </p:nvPr>
        </p:nvSpPr>
        <p:spPr>
          <a:xfrm>
            <a:off x="448850" y="2353249"/>
            <a:ext cx="8145599" cy="2351102"/>
          </a:xfrm>
          <a:prstGeom prst="rect">
            <a:avLst/>
          </a:prstGeom>
          <a:blipFill>
            <a:blip r:embed="rId3"/>
            <a:stretch>
              <a:fillRect/>
            </a:stretch>
          </a:blipFill>
        </p:spPr>
        <p:txBody>
          <a:bodyPr lIns="34275" tIns="34275" rIns="34275" bIns="34275"/>
          <a:lstStyle>
            <a:lvl1pPr marL="0" indent="0" algn="ctr">
              <a:lnSpc>
                <a:spcPct val="90000"/>
              </a:lnSpc>
              <a:spcBef>
                <a:spcPts val="200"/>
              </a:spcBef>
              <a:buSzTx/>
              <a:buNone/>
              <a:defRPr sz="1500">
                <a:solidFill>
                  <a:srgbClr val="3F3F3F"/>
                </a:solidFill>
                <a:latin typeface="Calibri"/>
                <a:ea typeface="Calibri"/>
                <a:cs typeface="Calibri"/>
                <a:sym typeface="Calibri"/>
              </a:defRPr>
            </a:lvl1pPr>
          </a:lstStyle>
          <a:p>
            <a:pPr/>
            <a:r>
              <a:t> </a:t>
            </a:r>
          </a:p>
        </p:txBody>
      </p:sp>
      <p:pic>
        <p:nvPicPr>
          <p:cNvPr id="298" name="Google Shape;209;p30" descr="Google Shape;209;p30"/>
          <p:cNvPicPr>
            <a:picLocks noChangeAspect="1"/>
          </p:cNvPicPr>
          <p:nvPr/>
        </p:nvPicPr>
        <p:blipFill>
          <a:blip r:embed="rId4">
            <a:extLst/>
          </a:blip>
          <a:srcRect l="0" t="7938" r="6716" b="4905"/>
          <a:stretch>
            <a:fillRect/>
          </a:stretch>
        </p:blipFill>
        <p:spPr>
          <a:xfrm>
            <a:off x="2514735" y="1043249"/>
            <a:ext cx="4114532" cy="1234377"/>
          </a:xfrm>
          <a:prstGeom prst="rect">
            <a:avLst/>
          </a:prstGeom>
          <a:ln w="12700">
            <a:miter lim="400000"/>
          </a:ln>
        </p:spPr>
      </p:pic>
      <p:sp>
        <p:nvSpPr>
          <p:cNvPr id="299" name="Google Shape;210;p30"/>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300" name="Google Shape;211;p30"/>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301" name="Google Shape;212;p30" descr="Google Shape;212;p30"/>
          <p:cNvPicPr>
            <a:picLocks noChangeAspect="1"/>
          </p:cNvPicPr>
          <p:nvPr/>
        </p:nvPicPr>
        <p:blipFill>
          <a:blip r:embed="rId5">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6" name="Google Shape;975;p84"/>
          <p:cNvSpPr/>
          <p:nvPr/>
        </p:nvSpPr>
        <p:spPr>
          <a:xfrm>
            <a:off x="652800" y="656024"/>
            <a:ext cx="7838400" cy="1"/>
          </a:xfrm>
          <a:prstGeom prst="line">
            <a:avLst/>
          </a:prstGeom>
          <a:ln>
            <a:solidFill>
              <a:srgbClr val="637052"/>
            </a:solidFill>
          </a:ln>
        </p:spPr>
        <p:txBody>
          <a:bodyPr lIns="0" tIns="0" rIns="0" bIns="0"/>
          <a:lstStyle/>
          <a:p>
            <a:pPr/>
          </a:p>
        </p:txBody>
      </p:sp>
      <p:sp>
        <p:nvSpPr>
          <p:cNvPr id="997" name="Google Shape;976;p84"/>
          <p:cNvSpPr txBox="1"/>
          <p:nvPr/>
        </p:nvSpPr>
        <p:spPr>
          <a:xfrm>
            <a:off x="0" y="623249"/>
            <a:ext cx="9144000" cy="665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600">
                <a:solidFill>
                  <a:srgbClr val="E48312"/>
                </a:solidFill>
                <a:latin typeface="Calibri"/>
                <a:ea typeface="Calibri"/>
                <a:cs typeface="Calibri"/>
                <a:sym typeface="Calibri"/>
              </a:defRPr>
            </a:lvl1pPr>
          </a:lstStyle>
          <a:p>
            <a:pPr/>
            <a:r>
              <a:t>Evolution of temperature with no heat source</a:t>
            </a:r>
          </a:p>
        </p:txBody>
      </p:sp>
      <p:pic>
        <p:nvPicPr>
          <p:cNvPr id="998" name="Google Shape;977;p84" descr="Google Shape;977;p84"/>
          <p:cNvPicPr>
            <a:picLocks noChangeAspect="1"/>
          </p:cNvPicPr>
          <p:nvPr/>
        </p:nvPicPr>
        <p:blipFill>
          <a:blip r:embed="rId3">
            <a:extLst/>
          </a:blip>
          <a:stretch>
            <a:fillRect/>
          </a:stretch>
        </p:blipFill>
        <p:spPr>
          <a:xfrm>
            <a:off x="160908" y="2233474"/>
            <a:ext cx="3414853" cy="2112626"/>
          </a:xfrm>
          <a:prstGeom prst="rect">
            <a:avLst/>
          </a:prstGeom>
          <a:ln w="12700">
            <a:miter lim="400000"/>
          </a:ln>
        </p:spPr>
      </p:pic>
      <p:sp>
        <p:nvSpPr>
          <p:cNvPr id="999" name="Google Shape;978;p84"/>
          <p:cNvSpPr txBox="1"/>
          <p:nvPr/>
        </p:nvSpPr>
        <p:spPr>
          <a:xfrm>
            <a:off x="652800" y="122949"/>
            <a:ext cx="7838400" cy="894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Control and simulations</a:t>
            </a:r>
          </a:p>
        </p:txBody>
      </p:sp>
      <p:sp>
        <p:nvSpPr>
          <p:cNvPr id="1000" name="Google Shape;979;p84"/>
          <p:cNvSpPr txBox="1"/>
          <p:nvPr/>
        </p:nvSpPr>
        <p:spPr>
          <a:xfrm>
            <a:off x="652800" y="1055899"/>
            <a:ext cx="7892999" cy="944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300">
                <a:latin typeface="Calibri"/>
                <a:ea typeface="Calibri"/>
                <a:cs typeface="Calibri"/>
                <a:sym typeface="Calibri"/>
              </a:defRPr>
            </a:pPr>
            <a:r>
              <a:t>First of all, it is shown an experiment with no input and with a fixed external temperature </a:t>
            </a:r>
            <a:r>
              <a:rPr i="1"/>
              <a:t>T = 20</a:t>
            </a:r>
            <a:r>
              <a:t>.</a:t>
            </a:r>
          </a:p>
          <a:p>
            <a:pPr/>
            <a:endParaRPr sz="1300">
              <a:latin typeface="Calibri"/>
              <a:ea typeface="Calibri"/>
              <a:cs typeface="Calibri"/>
              <a:sym typeface="Calibri"/>
            </a:endParaRPr>
          </a:p>
          <a:p>
            <a:pPr>
              <a:defRPr sz="1300">
                <a:latin typeface="Calibri"/>
                <a:ea typeface="Calibri"/>
                <a:cs typeface="Calibri"/>
                <a:sym typeface="Calibri"/>
              </a:defRPr>
            </a:pPr>
            <a:r>
              <a:t>The experiment shows that all the nodal temperatures go to the external starting from the nodes closest to the Robin condition’s walls</a:t>
            </a:r>
          </a:p>
        </p:txBody>
      </p:sp>
      <p:sp>
        <p:nvSpPr>
          <p:cNvPr id="1001" name="Google Shape;980;p84"/>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1002" name="Google Shape;981;p84"/>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1003" name="Google Shape;982;p84" descr="Google Shape;982;p84"/>
          <p:cNvPicPr>
            <a:picLocks noChangeAspect="1"/>
          </p:cNvPicPr>
          <p:nvPr/>
        </p:nvPicPr>
        <p:blipFill>
          <a:blip r:embed="rId4">
            <a:extLst/>
          </a:blip>
          <a:stretch>
            <a:fillRect/>
          </a:stretch>
        </p:blipFill>
        <p:spPr>
          <a:xfrm>
            <a:off x="6974050" y="57764"/>
            <a:ext cx="1827872" cy="540526"/>
          </a:xfrm>
          <a:prstGeom prst="rect">
            <a:avLst/>
          </a:prstGeom>
          <a:ln w="12700">
            <a:miter lim="400000"/>
          </a:ln>
        </p:spPr>
      </p:pic>
      <p:pic>
        <p:nvPicPr>
          <p:cNvPr id="1004" name="diffusive_noControl.mov" descr="diffusive_noControl.mov"/>
          <p:cNvPicPr>
            <a:picLocks noChangeAspect="0"/>
          </p:cNvPicPr>
          <p:nvPr>
            <a:videoFile r:link="rId5"/>
            <p:extLst>
              <p:ext uri="{DAA4B4D4-6D71-4841-9C94-3DE7FCFB9230}">
                <p14:media xmlns:p14="http://schemas.microsoft.com/office/powerpoint/2010/main" r:embed="rId6"/>
              </p:ext>
            </p:extLst>
          </p:nvPr>
        </p:nvPicPr>
        <p:blipFill>
          <a:blip r:embed="rId7">
            <a:extLst/>
          </a:blip>
          <a:stretch>
            <a:fillRect/>
          </a:stretch>
        </p:blipFill>
        <p:spPr>
          <a:xfrm>
            <a:off x="3939531" y="2038022"/>
            <a:ext cx="4858152" cy="250353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913" fill="hold"/>
                                        <p:tgtEl>
                                          <p:spTgt spid="100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004"/>
                </p:tgtEl>
              </p:cMediaNode>
            </p:video>
            <p:seq concurrent="1" prevAc="none" nextAc="seek">
              <p:cTn id="8" evtFilter="cancelBubble" nodeType="interactiveSeq" restart="whenNotActive" fill="hold">
                <p:stCondLst>
                  <p:cond delay="0" evt="onClick">
                    <p:tgtEl>
                      <p:spTgt spid="1004"/>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004"/>
                                        </p:tgtEl>
                                      </p:cBhvr>
                                    </p:cmd>
                                  </p:childTnLst>
                                </p:cTn>
                              </p:par>
                            </p:childTnLst>
                          </p:cTn>
                        </p:par>
                      </p:childTnLst>
                    </p:cTn>
                  </p:par>
                </p:childTnLst>
              </p:cTn>
              <p:nextCondLst>
                <p:cond delay="0" evt="onClick">
                  <p:tgtEl>
                    <p:spTgt spid="1004"/>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8" name="Google Shape;987;p85"/>
          <p:cNvSpPr/>
          <p:nvPr/>
        </p:nvSpPr>
        <p:spPr>
          <a:xfrm>
            <a:off x="652800" y="656024"/>
            <a:ext cx="7838400" cy="1"/>
          </a:xfrm>
          <a:prstGeom prst="line">
            <a:avLst/>
          </a:prstGeom>
          <a:ln>
            <a:solidFill>
              <a:srgbClr val="637052"/>
            </a:solidFill>
          </a:ln>
        </p:spPr>
        <p:txBody>
          <a:bodyPr lIns="0" tIns="0" rIns="0" bIns="0"/>
          <a:lstStyle/>
          <a:p>
            <a:pPr/>
          </a:p>
        </p:txBody>
      </p:sp>
      <p:sp>
        <p:nvSpPr>
          <p:cNvPr id="1009" name="Google Shape;988;p85"/>
          <p:cNvSpPr txBox="1"/>
          <p:nvPr/>
        </p:nvSpPr>
        <p:spPr>
          <a:xfrm>
            <a:off x="0" y="623249"/>
            <a:ext cx="9144000" cy="424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600">
                <a:solidFill>
                  <a:srgbClr val="E48312"/>
                </a:solidFill>
                <a:latin typeface="Calibri"/>
                <a:ea typeface="Calibri"/>
                <a:cs typeface="Calibri"/>
                <a:sym typeface="Calibri"/>
              </a:defRPr>
            </a:lvl1pPr>
          </a:lstStyle>
          <a:p>
            <a:pPr/>
            <a:r>
              <a:t>Simulation of external temperature variation</a:t>
            </a:r>
          </a:p>
        </p:txBody>
      </p:sp>
      <p:sp>
        <p:nvSpPr>
          <p:cNvPr id="1010" name="Google Shape;989;p85"/>
          <p:cNvSpPr txBox="1"/>
          <p:nvPr/>
        </p:nvSpPr>
        <p:spPr>
          <a:xfrm>
            <a:off x="652800" y="122949"/>
            <a:ext cx="7838400" cy="894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Control and simulations</a:t>
            </a:r>
          </a:p>
        </p:txBody>
      </p:sp>
      <p:sp>
        <p:nvSpPr>
          <p:cNvPr id="1011" name="Google Shape;990;p85"/>
          <p:cNvSpPr txBox="1"/>
          <p:nvPr/>
        </p:nvSpPr>
        <p:spPr>
          <a:xfrm>
            <a:off x="556050" y="1195549"/>
            <a:ext cx="8031899" cy="792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a:latin typeface="Calibri"/>
                <a:ea typeface="Calibri"/>
                <a:cs typeface="Calibri"/>
                <a:sym typeface="Calibri"/>
              </a:defRPr>
            </a:pPr>
            <a:r>
              <a:t>Simulation results with the control action will be shown.</a:t>
            </a:r>
          </a:p>
          <a:p>
            <a:pPr/>
            <a:endParaRPr>
              <a:latin typeface="Calibri"/>
              <a:ea typeface="Calibri"/>
              <a:cs typeface="Calibri"/>
              <a:sym typeface="Calibri"/>
            </a:endParaRPr>
          </a:p>
          <a:p>
            <a:pPr>
              <a:defRPr>
                <a:latin typeface="Calibri"/>
                <a:ea typeface="Calibri"/>
                <a:cs typeface="Calibri"/>
                <a:sym typeface="Calibri"/>
              </a:defRPr>
            </a:pPr>
            <a:r>
              <a:t>The proposed control scheme is in figure.</a:t>
            </a:r>
          </a:p>
        </p:txBody>
      </p:sp>
      <p:pic>
        <p:nvPicPr>
          <p:cNvPr id="1012" name="Google Shape;991;p85" descr="Google Shape;991;p85"/>
          <p:cNvPicPr>
            <a:picLocks noChangeAspect="1"/>
          </p:cNvPicPr>
          <p:nvPr/>
        </p:nvPicPr>
        <p:blipFill>
          <a:blip r:embed="rId3">
            <a:extLst/>
          </a:blip>
          <a:stretch>
            <a:fillRect/>
          </a:stretch>
        </p:blipFill>
        <p:spPr>
          <a:xfrm>
            <a:off x="179350" y="2338825"/>
            <a:ext cx="5084275" cy="1377576"/>
          </a:xfrm>
          <a:prstGeom prst="rect">
            <a:avLst/>
          </a:prstGeom>
          <a:ln w="12700">
            <a:miter lim="400000"/>
          </a:ln>
        </p:spPr>
      </p:pic>
      <p:sp>
        <p:nvSpPr>
          <p:cNvPr id="1013" name="Google Shape;992;p85"/>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1014" name="Google Shape;993;p85"/>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1015" name="Google Shape;994;p85" descr="Google Shape;994;p85"/>
          <p:cNvPicPr>
            <a:picLocks noChangeAspect="1"/>
          </p:cNvPicPr>
          <p:nvPr/>
        </p:nvPicPr>
        <p:blipFill>
          <a:blip r:embed="rId4">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9" name="Google Shape;999;p86"/>
          <p:cNvSpPr/>
          <p:nvPr/>
        </p:nvSpPr>
        <p:spPr>
          <a:xfrm>
            <a:off x="652800" y="656024"/>
            <a:ext cx="7838400" cy="1"/>
          </a:xfrm>
          <a:prstGeom prst="line">
            <a:avLst/>
          </a:prstGeom>
          <a:ln>
            <a:solidFill>
              <a:srgbClr val="637052"/>
            </a:solidFill>
          </a:ln>
        </p:spPr>
        <p:txBody>
          <a:bodyPr lIns="0" tIns="0" rIns="0" bIns="0"/>
          <a:lstStyle/>
          <a:p>
            <a:pPr/>
          </a:p>
        </p:txBody>
      </p:sp>
      <p:sp>
        <p:nvSpPr>
          <p:cNvPr id="1020" name="Google Shape;1000;p86"/>
          <p:cNvSpPr txBox="1"/>
          <p:nvPr/>
        </p:nvSpPr>
        <p:spPr>
          <a:xfrm>
            <a:off x="0" y="623249"/>
            <a:ext cx="9144000" cy="424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600">
                <a:solidFill>
                  <a:srgbClr val="E48312"/>
                </a:solidFill>
                <a:latin typeface="Calibri"/>
                <a:ea typeface="Calibri"/>
                <a:cs typeface="Calibri"/>
                <a:sym typeface="Calibri"/>
              </a:defRPr>
            </a:lvl1pPr>
          </a:lstStyle>
          <a:p>
            <a:pPr/>
            <a:r>
              <a:t>Simulation of external temperature variation</a:t>
            </a:r>
          </a:p>
        </p:txBody>
      </p:sp>
      <p:sp>
        <p:nvSpPr>
          <p:cNvPr id="1021" name="Google Shape;1001;p86"/>
          <p:cNvSpPr txBox="1"/>
          <p:nvPr/>
        </p:nvSpPr>
        <p:spPr>
          <a:xfrm>
            <a:off x="652800" y="122949"/>
            <a:ext cx="7838400" cy="894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Control and simulations</a:t>
            </a:r>
          </a:p>
        </p:txBody>
      </p:sp>
      <p:sp>
        <p:nvSpPr>
          <p:cNvPr id="1022" name="Google Shape;1002;p86"/>
          <p:cNvSpPr txBox="1"/>
          <p:nvPr/>
        </p:nvSpPr>
        <p:spPr>
          <a:xfrm>
            <a:off x="556050" y="1195549"/>
            <a:ext cx="8031899" cy="792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a:latin typeface="Calibri"/>
                <a:ea typeface="Calibri"/>
                <a:cs typeface="Calibri"/>
                <a:sym typeface="Calibri"/>
              </a:defRPr>
            </a:pPr>
            <a:r>
              <a:t>Simulation results with the control action will be shown.</a:t>
            </a:r>
          </a:p>
          <a:p>
            <a:pPr/>
            <a:endParaRPr>
              <a:latin typeface="Calibri"/>
              <a:ea typeface="Calibri"/>
              <a:cs typeface="Calibri"/>
              <a:sym typeface="Calibri"/>
            </a:endParaRPr>
          </a:p>
          <a:p>
            <a:pPr>
              <a:defRPr>
                <a:latin typeface="Calibri"/>
                <a:ea typeface="Calibri"/>
                <a:cs typeface="Calibri"/>
                <a:sym typeface="Calibri"/>
              </a:defRPr>
            </a:pPr>
            <a:r>
              <a:t>The proposed control scheme is in figure.</a:t>
            </a:r>
          </a:p>
        </p:txBody>
      </p:sp>
      <p:pic>
        <p:nvPicPr>
          <p:cNvPr id="1023" name="Google Shape;1003;p86" descr="Google Shape;1003;p86"/>
          <p:cNvPicPr>
            <a:picLocks noChangeAspect="1"/>
          </p:cNvPicPr>
          <p:nvPr/>
        </p:nvPicPr>
        <p:blipFill>
          <a:blip r:embed="rId3">
            <a:extLst/>
          </a:blip>
          <a:stretch>
            <a:fillRect/>
          </a:stretch>
        </p:blipFill>
        <p:spPr>
          <a:xfrm>
            <a:off x="179350" y="2338825"/>
            <a:ext cx="5084275" cy="1377576"/>
          </a:xfrm>
          <a:prstGeom prst="rect">
            <a:avLst/>
          </a:prstGeom>
          <a:ln w="12700">
            <a:miter lim="400000"/>
          </a:ln>
        </p:spPr>
      </p:pic>
      <p:sp>
        <p:nvSpPr>
          <p:cNvPr id="1024" name="Google Shape;1004;p86"/>
          <p:cNvSpPr txBox="1"/>
          <p:nvPr/>
        </p:nvSpPr>
        <p:spPr>
          <a:xfrm>
            <a:off x="5589849" y="2283287"/>
            <a:ext cx="3496801" cy="894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a:latin typeface="Calibri"/>
                <a:ea typeface="Calibri"/>
                <a:cs typeface="Calibri"/>
                <a:sym typeface="Calibri"/>
              </a:defRPr>
            </a:pPr>
            <a:r>
              <a:t>It is supposed that the external temperature </a:t>
            </a:r>
            <a:r>
              <a:rPr i="1"/>
              <a:t>T</a:t>
            </a:r>
            <a:r>
              <a:t> vary as a sinusoidal wave with a period of one day, reaching the higher value at 3pm and the lowest value at 3am. </a:t>
            </a:r>
          </a:p>
        </p:txBody>
      </p:sp>
      <p:pic>
        <p:nvPicPr>
          <p:cNvPr id="1025" name="Google Shape;1005;p86" descr="Google Shape;1005;p86"/>
          <p:cNvPicPr>
            <a:picLocks noChangeAspect="1"/>
          </p:cNvPicPr>
          <p:nvPr/>
        </p:nvPicPr>
        <p:blipFill>
          <a:blip r:embed="rId4">
            <a:extLst/>
          </a:blip>
          <a:stretch>
            <a:fillRect/>
          </a:stretch>
        </p:blipFill>
        <p:spPr>
          <a:xfrm>
            <a:off x="6260250" y="3302951"/>
            <a:ext cx="2296400" cy="1085751"/>
          </a:xfrm>
          <a:prstGeom prst="rect">
            <a:avLst/>
          </a:prstGeom>
          <a:ln w="12700">
            <a:miter lim="400000"/>
          </a:ln>
        </p:spPr>
      </p:pic>
      <p:sp>
        <p:nvSpPr>
          <p:cNvPr id="1026" name="Google Shape;1006;p86"/>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1027" name="Google Shape;1007;p86"/>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1028" name="Google Shape;1008;p86" descr="Google Shape;1008;p86"/>
          <p:cNvPicPr>
            <a:picLocks noChangeAspect="1"/>
          </p:cNvPicPr>
          <p:nvPr/>
        </p:nvPicPr>
        <p:blipFill>
          <a:blip r:embed="rId5">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2" name="Google Shape;1013;p87"/>
          <p:cNvSpPr/>
          <p:nvPr/>
        </p:nvSpPr>
        <p:spPr>
          <a:xfrm>
            <a:off x="652800" y="656024"/>
            <a:ext cx="7838400" cy="1"/>
          </a:xfrm>
          <a:prstGeom prst="line">
            <a:avLst/>
          </a:prstGeom>
          <a:ln>
            <a:solidFill>
              <a:srgbClr val="637052"/>
            </a:solidFill>
          </a:ln>
        </p:spPr>
        <p:txBody>
          <a:bodyPr lIns="0" tIns="0" rIns="0" bIns="0"/>
          <a:lstStyle/>
          <a:p>
            <a:pPr/>
          </a:p>
        </p:txBody>
      </p:sp>
      <p:sp>
        <p:nvSpPr>
          <p:cNvPr id="1033" name="Google Shape;1014;p87"/>
          <p:cNvSpPr txBox="1"/>
          <p:nvPr/>
        </p:nvSpPr>
        <p:spPr>
          <a:xfrm>
            <a:off x="0" y="623249"/>
            <a:ext cx="9144000" cy="424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600">
                <a:solidFill>
                  <a:srgbClr val="E48312"/>
                </a:solidFill>
                <a:latin typeface="Calibri"/>
                <a:ea typeface="Calibri"/>
                <a:cs typeface="Calibri"/>
                <a:sym typeface="Calibri"/>
              </a:defRPr>
            </a:lvl1pPr>
          </a:lstStyle>
          <a:p>
            <a:pPr/>
            <a:r>
              <a:t>Control result</a:t>
            </a:r>
          </a:p>
        </p:txBody>
      </p:sp>
      <p:pic>
        <p:nvPicPr>
          <p:cNvPr id="1034" name="Google Shape;1016;p87" descr="Google Shape;1016;p87"/>
          <p:cNvPicPr>
            <a:picLocks noChangeAspect="1"/>
          </p:cNvPicPr>
          <p:nvPr/>
        </p:nvPicPr>
        <p:blipFill>
          <a:blip r:embed="rId3">
            <a:extLst/>
          </a:blip>
          <a:stretch>
            <a:fillRect/>
          </a:stretch>
        </p:blipFill>
        <p:spPr>
          <a:xfrm>
            <a:off x="-176575" y="1169252"/>
            <a:ext cx="5143877" cy="3252052"/>
          </a:xfrm>
          <a:prstGeom prst="rect">
            <a:avLst/>
          </a:prstGeom>
          <a:ln w="12700">
            <a:miter lim="400000"/>
          </a:ln>
        </p:spPr>
      </p:pic>
      <p:sp>
        <p:nvSpPr>
          <p:cNvPr id="1035" name="Google Shape;1017;p87"/>
          <p:cNvSpPr txBox="1"/>
          <p:nvPr/>
        </p:nvSpPr>
        <p:spPr>
          <a:xfrm>
            <a:off x="652800" y="122949"/>
            <a:ext cx="7838400" cy="894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Control and simulations</a:t>
            </a:r>
          </a:p>
        </p:txBody>
      </p:sp>
      <p:sp>
        <p:nvSpPr>
          <p:cNvPr id="1036" name="Google Shape;1019;p87"/>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1037" name="Google Shape;1020;p87"/>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1038" name="Google Shape;1022;p87" descr="Google Shape;1022;p87"/>
          <p:cNvPicPr>
            <a:picLocks noChangeAspect="1"/>
          </p:cNvPicPr>
          <p:nvPr/>
        </p:nvPicPr>
        <p:blipFill>
          <a:blip r:embed="rId4">
            <a:extLst/>
          </a:blip>
          <a:stretch>
            <a:fillRect/>
          </a:stretch>
        </p:blipFill>
        <p:spPr>
          <a:xfrm>
            <a:off x="6974050" y="57764"/>
            <a:ext cx="1827872" cy="540526"/>
          </a:xfrm>
          <a:prstGeom prst="rect">
            <a:avLst/>
          </a:prstGeom>
          <a:ln w="12700">
            <a:miter lim="400000"/>
          </a:ln>
        </p:spPr>
      </p:pic>
      <p:pic>
        <p:nvPicPr>
          <p:cNvPr id="1039" name="diffusive_control.mov" descr="diffusive_control.mov"/>
          <p:cNvPicPr>
            <a:picLocks noChangeAspect="0"/>
          </p:cNvPicPr>
          <p:nvPr>
            <a:videoFile r:link="rId5"/>
            <p:extLst>
              <p:ext uri="{DAA4B4D4-6D71-4841-9C94-3DE7FCFB9230}">
                <p14:media xmlns:p14="http://schemas.microsoft.com/office/powerpoint/2010/main" r:embed="rId6"/>
              </p:ext>
            </p:extLst>
          </p:nvPr>
        </p:nvPicPr>
        <p:blipFill>
          <a:blip r:embed="rId7">
            <a:extLst/>
          </a:blip>
          <a:stretch>
            <a:fillRect/>
          </a:stretch>
        </p:blipFill>
        <p:spPr>
          <a:xfrm>
            <a:off x="4766129" y="1638257"/>
            <a:ext cx="4021749" cy="20725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474" fill="hold"/>
                                        <p:tgtEl>
                                          <p:spTgt spid="103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039"/>
                </p:tgtEl>
              </p:cMediaNode>
            </p:video>
            <p:seq concurrent="1" prevAc="none" nextAc="seek">
              <p:cTn id="8" evtFilter="cancelBubble" nodeType="interactiveSeq" restart="whenNotActive" fill="hold">
                <p:stCondLst>
                  <p:cond delay="0" evt="onClick">
                    <p:tgtEl>
                      <p:spTgt spid="1039"/>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039"/>
                                        </p:tgtEl>
                                      </p:cBhvr>
                                    </p:cmd>
                                  </p:childTnLst>
                                </p:cTn>
                              </p:par>
                            </p:childTnLst>
                          </p:cTn>
                        </p:par>
                      </p:childTnLst>
                    </p:cTn>
                  </p:par>
                </p:childTnLst>
              </p:cTn>
              <p:nextCondLst>
                <p:cond delay="0" evt="onClick">
                  <p:tgtEl>
                    <p:spTgt spid="1039"/>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3" name="Google Shape;1038;p89"/>
          <p:cNvSpPr/>
          <p:nvPr/>
        </p:nvSpPr>
        <p:spPr>
          <a:xfrm>
            <a:off x="652800" y="2170875"/>
            <a:ext cx="7838400" cy="1"/>
          </a:xfrm>
          <a:prstGeom prst="line">
            <a:avLst/>
          </a:prstGeom>
          <a:ln>
            <a:solidFill>
              <a:srgbClr val="637052"/>
            </a:solidFill>
          </a:ln>
        </p:spPr>
        <p:txBody>
          <a:bodyPr lIns="0" tIns="0" rIns="0" bIns="0"/>
          <a:lstStyle/>
          <a:p>
            <a:pPr/>
          </a:p>
        </p:txBody>
      </p:sp>
      <p:sp>
        <p:nvSpPr>
          <p:cNvPr id="1044" name="Google Shape;1039;p89"/>
          <p:cNvSpPr txBox="1"/>
          <p:nvPr/>
        </p:nvSpPr>
        <p:spPr>
          <a:xfrm>
            <a:off x="823050" y="1588274"/>
            <a:ext cx="7603200" cy="627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3000">
                <a:solidFill>
                  <a:srgbClr val="BD582C"/>
                </a:solidFill>
                <a:latin typeface="Calibri"/>
                <a:ea typeface="Calibri"/>
                <a:cs typeface="Calibri"/>
                <a:sym typeface="Calibri"/>
              </a:defRPr>
            </a:lvl1pPr>
          </a:lstStyle>
          <a:p>
            <a:pPr/>
            <a:r>
              <a:t>Conclusions</a:t>
            </a:r>
          </a:p>
        </p:txBody>
      </p:sp>
      <p:sp>
        <p:nvSpPr>
          <p:cNvPr id="1045" name="Google Shape;1040;p89"/>
          <p:cNvSpPr txBox="1"/>
          <p:nvPr/>
        </p:nvSpPr>
        <p:spPr>
          <a:xfrm>
            <a:off x="652800" y="2197574"/>
            <a:ext cx="7838400" cy="449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1800">
                <a:solidFill>
                  <a:srgbClr val="E48312"/>
                </a:solidFill>
                <a:latin typeface="Calibri"/>
                <a:ea typeface="Calibri"/>
                <a:cs typeface="Calibri"/>
                <a:sym typeface="Calibri"/>
              </a:defRPr>
            </a:lvl1pPr>
          </a:lstStyle>
          <a:p>
            <a:pPr/>
            <a:r>
              <a:t>Further developments and references</a:t>
            </a:r>
          </a:p>
        </p:txBody>
      </p:sp>
      <p:sp>
        <p:nvSpPr>
          <p:cNvPr id="1046" name="Google Shape;1041;p89"/>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1047" name="Google Shape;1042;p89"/>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1048" name="Google Shape;1043;p89" descr="Google Shape;1043;p89"/>
          <p:cNvPicPr>
            <a:picLocks noChangeAspect="1"/>
          </p:cNvPicPr>
          <p:nvPr/>
        </p:nvPicPr>
        <p:blipFill>
          <a:blip r:embed="rId2">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0" name="Google Shape;1048;p90"/>
          <p:cNvSpPr/>
          <p:nvPr/>
        </p:nvSpPr>
        <p:spPr>
          <a:xfrm>
            <a:off x="652800" y="656024"/>
            <a:ext cx="7838400" cy="1"/>
          </a:xfrm>
          <a:prstGeom prst="line">
            <a:avLst/>
          </a:prstGeom>
          <a:ln>
            <a:solidFill>
              <a:srgbClr val="637052"/>
            </a:solidFill>
          </a:ln>
        </p:spPr>
        <p:txBody>
          <a:bodyPr lIns="0" tIns="0" rIns="0" bIns="0"/>
          <a:lstStyle/>
          <a:p>
            <a:pPr/>
          </a:p>
        </p:txBody>
      </p:sp>
      <p:sp>
        <p:nvSpPr>
          <p:cNvPr id="1051" name="Google Shape;1049;p90"/>
          <p:cNvSpPr txBox="1"/>
          <p:nvPr/>
        </p:nvSpPr>
        <p:spPr>
          <a:xfrm>
            <a:off x="652800" y="122949"/>
            <a:ext cx="7838400" cy="894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Further developments</a:t>
            </a:r>
          </a:p>
        </p:txBody>
      </p:sp>
      <p:sp>
        <p:nvSpPr>
          <p:cNvPr id="1052" name="Google Shape;1050;p90"/>
          <p:cNvSpPr txBox="1"/>
          <p:nvPr/>
        </p:nvSpPr>
        <p:spPr>
          <a:xfrm>
            <a:off x="955499" y="1386624"/>
            <a:ext cx="7233002" cy="995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17500">
              <a:buClr>
                <a:srgbClr val="000000"/>
              </a:buClr>
              <a:buSzPts val="1400"/>
              <a:buFont typeface="Trebuchet MS"/>
              <a:buChar char="●"/>
              <a:defRPr>
                <a:latin typeface="Calibri"/>
                <a:ea typeface="Calibri"/>
                <a:cs typeface="Calibri"/>
                <a:sym typeface="Calibri"/>
              </a:defRPr>
            </a:pPr>
            <a:r>
              <a:t>Parallelize the f.e.m. matrix computation in order to exploit multi-core CPU</a:t>
            </a:r>
          </a:p>
          <a:p>
            <a:pPr indent="457200"/>
            <a:endParaRPr>
              <a:latin typeface="Calibri"/>
              <a:ea typeface="Calibri"/>
              <a:cs typeface="Calibri"/>
              <a:sym typeface="Calibri"/>
            </a:endParaRPr>
          </a:p>
          <a:p>
            <a:pPr marL="457200" indent="-317500">
              <a:buClr>
                <a:srgbClr val="000000"/>
              </a:buClr>
              <a:buSzPts val="1400"/>
              <a:buFont typeface="Trebuchet MS"/>
              <a:buChar char="●"/>
              <a:defRPr>
                <a:latin typeface="Calibri"/>
                <a:ea typeface="Calibri"/>
                <a:cs typeface="Calibri"/>
                <a:sym typeface="Calibri"/>
              </a:defRPr>
            </a:pPr>
            <a:r>
              <a:t>Estimate the observed order of accuracy also for the time-stepping algorithms.</a:t>
            </a:r>
          </a:p>
        </p:txBody>
      </p:sp>
      <p:sp>
        <p:nvSpPr>
          <p:cNvPr id="1053" name="Google Shape;1051;p90"/>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1054" name="Google Shape;1052;p90"/>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1055" name="Google Shape;1053;p90" descr="Google Shape;1053;p90"/>
          <p:cNvPicPr>
            <a:picLocks noChangeAspect="1"/>
          </p:cNvPicPr>
          <p:nvPr/>
        </p:nvPicPr>
        <p:blipFill>
          <a:blip r:embed="rId3">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9" name="Google Shape;1058;p91"/>
          <p:cNvSpPr/>
          <p:nvPr/>
        </p:nvSpPr>
        <p:spPr>
          <a:xfrm>
            <a:off x="652800" y="656024"/>
            <a:ext cx="7838400" cy="1"/>
          </a:xfrm>
          <a:prstGeom prst="line">
            <a:avLst/>
          </a:prstGeom>
          <a:ln>
            <a:solidFill>
              <a:srgbClr val="637052"/>
            </a:solidFill>
          </a:ln>
        </p:spPr>
        <p:txBody>
          <a:bodyPr lIns="0" tIns="0" rIns="0" bIns="0"/>
          <a:lstStyle/>
          <a:p>
            <a:pPr/>
          </a:p>
        </p:txBody>
      </p:sp>
      <p:sp>
        <p:nvSpPr>
          <p:cNvPr id="1060" name="Google Shape;1059;p91"/>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References</a:t>
            </a:r>
          </a:p>
        </p:txBody>
      </p:sp>
      <p:sp>
        <p:nvSpPr>
          <p:cNvPr id="1061" name="Google Shape;1060;p91"/>
          <p:cNvSpPr txBox="1"/>
          <p:nvPr/>
        </p:nvSpPr>
        <p:spPr>
          <a:xfrm>
            <a:off x="924224" y="1326049"/>
            <a:ext cx="6991802" cy="2214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17500">
              <a:buClr>
                <a:srgbClr val="000000"/>
              </a:buClr>
              <a:buSzPts val="1400"/>
              <a:buFont typeface="Trebuchet MS"/>
              <a:buChar char="●"/>
              <a:defRPr>
                <a:latin typeface="Calibri"/>
                <a:ea typeface="Calibri"/>
                <a:cs typeface="Calibri"/>
                <a:sym typeface="Calibri"/>
              </a:defRPr>
            </a:pPr>
            <a:r>
              <a:t>Notes from the course “Mathematical methods for the field”,  Prof. Guglielmo Rubinacci, University Federico II of Naples</a:t>
            </a:r>
            <a:endParaRPr u="sng"/>
          </a:p>
          <a:p>
            <a:pPr marL="457200" indent="-317500">
              <a:buClr>
                <a:srgbClr val="000000"/>
              </a:buClr>
              <a:buSzPts val="1400"/>
              <a:buFont typeface="Trebuchet MS"/>
              <a:buChar char="●"/>
              <a:defRPr>
                <a:latin typeface="Calibri"/>
                <a:ea typeface="Calibri"/>
                <a:cs typeface="Calibri"/>
                <a:sym typeface="Calibri"/>
              </a:defRPr>
            </a:pPr>
            <a:r>
              <a:t>Lecture notes from the course “Mathematical methods for the field”,  Prof. Giovanni Miano, University Federico II of Naples</a:t>
            </a:r>
          </a:p>
          <a:p>
            <a:pPr marL="457200" indent="-317500">
              <a:buClr>
                <a:srgbClr val="000000"/>
              </a:buClr>
              <a:buSzPts val="1400"/>
              <a:buFont typeface="Trebuchet MS"/>
              <a:buChar char="●"/>
              <a:defRPr>
                <a:latin typeface="Calibri"/>
                <a:ea typeface="Calibri"/>
                <a:cs typeface="Calibri"/>
                <a:sym typeface="Calibri"/>
              </a:defRPr>
            </a:pPr>
            <a:r>
              <a:t>F. Trevisan, F. Villone, Modelli numerici per campi e circuiti, 2003</a:t>
            </a:r>
          </a:p>
          <a:p>
            <a:pPr marL="457200" indent="-317500">
              <a:buClr>
                <a:srgbClr val="000000"/>
              </a:buClr>
              <a:buSzPts val="1400"/>
              <a:buFont typeface="Trebuchet MS"/>
              <a:buChar char="●"/>
              <a:defRPr>
                <a:latin typeface="Calibri"/>
                <a:ea typeface="Calibri"/>
                <a:cs typeface="Calibri"/>
                <a:sym typeface="Calibri"/>
              </a:defRPr>
            </a:pPr>
            <a:r>
              <a:t>Ioannis Koutromanos, James McClure, Christopher Roy,  2018, Fundamentals of Finite Element Analysis, chap.5,15,16,18</a:t>
            </a:r>
          </a:p>
          <a:p>
            <a:pPr marL="457200" indent="-317500">
              <a:buClr>
                <a:srgbClr val="000000"/>
              </a:buClr>
              <a:buSzPts val="1400"/>
              <a:buFont typeface="Trebuchet MS"/>
              <a:buChar char="●"/>
              <a:defRPr>
                <a:latin typeface="Calibri"/>
                <a:ea typeface="Calibri"/>
                <a:cs typeface="Calibri"/>
                <a:sym typeface="Calibri"/>
              </a:defRPr>
            </a:pPr>
            <a:r>
              <a:t>Rajendra Karwa, 2017, Heat and Mass Transfer, chap.1</a:t>
            </a:r>
          </a:p>
          <a:p>
            <a:pPr marL="457200" indent="-317500">
              <a:buClr>
                <a:srgbClr val="000000"/>
              </a:buClr>
              <a:buSzPts val="1400"/>
              <a:buFont typeface="Trebuchet MS"/>
              <a:buChar char="●"/>
              <a:defRPr>
                <a:latin typeface="Calibri"/>
                <a:ea typeface="Calibri"/>
                <a:cs typeface="Calibri"/>
                <a:sym typeface="Calibri"/>
              </a:defRPr>
            </a:pPr>
            <a:r>
              <a:t>William L. Oberkampf, 2010, Verification and Validation in Scientific Computing, chap.5 </a:t>
            </a:r>
          </a:p>
        </p:txBody>
      </p:sp>
      <p:sp>
        <p:nvSpPr>
          <p:cNvPr id="1062" name="Google Shape;1061;p91"/>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1063" name="Google Shape;1062;p91"/>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1064" name="Google Shape;1063;p91" descr="Google Shape;1063;p91"/>
          <p:cNvPicPr>
            <a:picLocks noChangeAspect="1"/>
          </p:cNvPicPr>
          <p:nvPr/>
        </p:nvPicPr>
        <p:blipFill>
          <a:blip r:embed="rId3">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68" name="Google Shape;1068;p92" descr="Google Shape;1068;p92"/>
          <p:cNvPicPr>
            <a:picLocks noChangeAspect="1"/>
          </p:cNvPicPr>
          <p:nvPr/>
        </p:nvPicPr>
        <p:blipFill>
          <a:blip r:embed="rId2">
            <a:alphaModFix amt="32000"/>
            <a:extLst/>
          </a:blip>
          <a:srcRect l="8626" t="33752" r="19965" b="5507"/>
          <a:stretch>
            <a:fillRect/>
          </a:stretch>
        </p:blipFill>
        <p:spPr>
          <a:xfrm>
            <a:off x="0" y="-562925"/>
            <a:ext cx="9350875" cy="5333625"/>
          </a:xfrm>
          <a:prstGeom prst="rect">
            <a:avLst/>
          </a:prstGeom>
          <a:ln w="12700">
            <a:miter lim="400000"/>
          </a:ln>
        </p:spPr>
      </p:pic>
      <p:sp>
        <p:nvSpPr>
          <p:cNvPr id="1069" name="Google Shape;1069;p92"/>
          <p:cNvSpPr txBox="1"/>
          <p:nvPr/>
        </p:nvSpPr>
        <p:spPr>
          <a:xfrm>
            <a:off x="432449" y="3834324"/>
            <a:ext cx="2513102" cy="589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Calibri"/>
                <a:ea typeface="Calibri"/>
                <a:cs typeface="Calibri"/>
                <a:sym typeface="Calibri"/>
              </a:defRPr>
            </a:lvl1pPr>
          </a:lstStyle>
          <a:p>
            <a:pPr/>
            <a:r>
              <a:t>Prof. Guglielmo Rubinacci</a:t>
            </a:r>
          </a:p>
        </p:txBody>
      </p:sp>
      <p:sp>
        <p:nvSpPr>
          <p:cNvPr id="1070" name="Google Shape;1070;p92"/>
          <p:cNvSpPr/>
          <p:nvPr/>
        </p:nvSpPr>
        <p:spPr>
          <a:xfrm>
            <a:off x="542849" y="3696475"/>
            <a:ext cx="8058302" cy="1"/>
          </a:xfrm>
          <a:prstGeom prst="line">
            <a:avLst/>
          </a:prstGeom>
          <a:ln w="19050">
            <a:solidFill>
              <a:srgbClr val="000000"/>
            </a:solidFill>
          </a:ln>
        </p:spPr>
        <p:txBody>
          <a:bodyPr lIns="0" tIns="0" rIns="0" bIns="0"/>
          <a:lstStyle/>
          <a:p>
            <a:pPr/>
          </a:p>
        </p:txBody>
      </p:sp>
      <p:sp>
        <p:nvSpPr>
          <p:cNvPr id="1071" name="Google Shape;1071;p92"/>
          <p:cNvSpPr txBox="1"/>
          <p:nvPr>
            <p:ph type="body" sz="quarter" idx="4294967295"/>
          </p:nvPr>
        </p:nvSpPr>
        <p:spPr>
          <a:xfrm>
            <a:off x="4997444" y="3834324"/>
            <a:ext cx="3694501" cy="857401"/>
          </a:xfrm>
          <a:prstGeom prst="rect">
            <a:avLst/>
          </a:prstGeom>
        </p:spPr>
        <p:txBody>
          <a:bodyPr lIns="34275" tIns="34275" rIns="34275" bIns="34275"/>
          <a:lstStyle/>
          <a:p>
            <a:pPr marL="0" indent="457200" algn="r">
              <a:lnSpc>
                <a:spcPct val="90000"/>
              </a:lnSpc>
              <a:buSzTx/>
              <a:buNone/>
              <a:defRPr sz="1500">
                <a:solidFill>
                  <a:srgbClr val="000000"/>
                </a:solidFill>
                <a:latin typeface="Calibri"/>
                <a:ea typeface="Calibri"/>
                <a:cs typeface="Calibri"/>
                <a:sym typeface="Calibri"/>
              </a:defRPr>
            </a:pPr>
            <a:r>
              <a:t>Luigi D’Amico</a:t>
            </a:r>
          </a:p>
          <a:p>
            <a:pPr marL="0" indent="1828800">
              <a:lnSpc>
                <a:spcPct val="90000"/>
              </a:lnSpc>
              <a:buSzTx/>
              <a:buNone/>
              <a:defRPr sz="1500">
                <a:solidFill>
                  <a:srgbClr val="000000"/>
                </a:solidFill>
                <a:latin typeface="Calibri"/>
                <a:ea typeface="Calibri"/>
                <a:cs typeface="Calibri"/>
                <a:sym typeface="Calibri"/>
              </a:defRPr>
            </a:pPr>
            <a:r>
              <a:t>     Alessandro Melone </a:t>
            </a:r>
          </a:p>
        </p:txBody>
      </p:sp>
      <p:sp>
        <p:nvSpPr>
          <p:cNvPr id="1072" name="Google Shape;1072;p92"/>
          <p:cNvSpPr txBox="1"/>
          <p:nvPr/>
        </p:nvSpPr>
        <p:spPr>
          <a:xfrm>
            <a:off x="1235938" y="1009874"/>
            <a:ext cx="6879000" cy="525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2300">
                <a:latin typeface="Calibri"/>
                <a:ea typeface="Calibri"/>
                <a:cs typeface="Calibri"/>
                <a:sym typeface="Calibri"/>
              </a:defRPr>
            </a:lvl1pPr>
          </a:lstStyle>
          <a:p>
            <a:pPr/>
            <a:r>
              <a:t>Thank you for the attention!</a:t>
            </a:r>
          </a:p>
        </p:txBody>
      </p:sp>
      <p:pic>
        <p:nvPicPr>
          <p:cNvPr id="1073" name="Google Shape;1073;p92" descr="Google Shape;1073;p92"/>
          <p:cNvPicPr>
            <a:picLocks noChangeAspect="1"/>
          </p:cNvPicPr>
          <p:nvPr/>
        </p:nvPicPr>
        <p:blipFill>
          <a:blip r:embed="rId3">
            <a:extLst/>
          </a:blip>
          <a:stretch>
            <a:fillRect/>
          </a:stretch>
        </p:blipFill>
        <p:spPr>
          <a:xfrm>
            <a:off x="6974050" y="57764"/>
            <a:ext cx="1827872" cy="540526"/>
          </a:xfrm>
          <a:prstGeom prst="rect">
            <a:avLst/>
          </a:prstGeom>
          <a:ln>
            <a:solidFill>
              <a:srgbClr val="000000"/>
            </a:solidFill>
          </a:ln>
        </p:spPr>
      </p:pic>
      <p:sp>
        <p:nvSpPr>
          <p:cNvPr id="1074" name="Google Shape;1074;p92"/>
          <p:cNvSpPr txBox="1"/>
          <p:nvPr/>
        </p:nvSpPr>
        <p:spPr>
          <a:xfrm>
            <a:off x="2572799" y="3037813"/>
            <a:ext cx="3803701" cy="614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500">
                <a:latin typeface="Calibri"/>
                <a:ea typeface="Calibri"/>
                <a:cs typeface="Calibri"/>
                <a:sym typeface="Calibri"/>
              </a:defRPr>
            </a:lvl1pPr>
          </a:lstStyle>
          <a:p>
            <a:pPr/>
            <a:r>
              <a:t>Course of “Mathematical methods for fields” 2019/2020</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Google Shape;217;p31"/>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Physical problem</a:t>
            </a:r>
          </a:p>
        </p:txBody>
      </p:sp>
      <p:sp>
        <p:nvSpPr>
          <p:cNvPr id="306" name="Google Shape;218;p31"/>
          <p:cNvSpPr/>
          <p:nvPr/>
        </p:nvSpPr>
        <p:spPr>
          <a:xfrm>
            <a:off x="652800" y="656024"/>
            <a:ext cx="7838400" cy="1"/>
          </a:xfrm>
          <a:prstGeom prst="line">
            <a:avLst/>
          </a:prstGeom>
          <a:ln>
            <a:solidFill>
              <a:srgbClr val="637052"/>
            </a:solidFill>
          </a:ln>
        </p:spPr>
        <p:txBody>
          <a:bodyPr lIns="0" tIns="0" rIns="0" bIns="0"/>
          <a:lstStyle/>
          <a:p>
            <a:pPr/>
          </a:p>
        </p:txBody>
      </p:sp>
      <p:sp>
        <p:nvSpPr>
          <p:cNvPr id="307" name="Google Shape;219;p31"/>
          <p:cNvSpPr txBox="1"/>
          <p:nvPr/>
        </p:nvSpPr>
        <p:spPr>
          <a:xfrm>
            <a:off x="0" y="623249"/>
            <a:ext cx="91440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Case study</a:t>
            </a:r>
          </a:p>
        </p:txBody>
      </p:sp>
      <p:sp>
        <p:nvSpPr>
          <p:cNvPr id="308" name="Google Shape;220;p31"/>
          <p:cNvSpPr/>
          <p:nvPr/>
        </p:nvSpPr>
        <p:spPr>
          <a:xfrm>
            <a:off x="276837" y="931100"/>
            <a:ext cx="4053901" cy="3460801"/>
          </a:xfrm>
          <a:prstGeom prst="rect">
            <a:avLst/>
          </a:prstGeom>
          <a:blipFill>
            <a:blip r:embed="rId3"/>
            <a:stretch>
              <a:fillRect/>
            </a:stretch>
          </a:blipFill>
          <a:ln w="12700">
            <a:miter lim="400000"/>
          </a:ln>
        </p:spPr>
        <p:txBody>
          <a:bodyPr lIns="0" tIns="0" rIns="0" bIns="0"/>
          <a:lstStyle/>
          <a:p>
            <a:pPr>
              <a:lnSpc>
                <a:spcPct val="90000"/>
              </a:lnSpc>
              <a:defRPr>
                <a:latin typeface="Calibri"/>
                <a:ea typeface="Calibri"/>
                <a:cs typeface="Calibri"/>
                <a:sym typeface="Calibri"/>
              </a:defRPr>
            </a:pPr>
          </a:p>
        </p:txBody>
      </p:sp>
      <p:pic>
        <p:nvPicPr>
          <p:cNvPr id="309" name="Google Shape;221;p31" descr="Google Shape;221;p31"/>
          <p:cNvPicPr>
            <a:picLocks noChangeAspect="1"/>
          </p:cNvPicPr>
          <p:nvPr/>
        </p:nvPicPr>
        <p:blipFill>
          <a:blip r:embed="rId4">
            <a:extLst/>
          </a:blip>
          <a:srcRect l="3224" t="0" r="14089" b="3891"/>
          <a:stretch>
            <a:fillRect/>
          </a:stretch>
        </p:blipFill>
        <p:spPr>
          <a:xfrm>
            <a:off x="4714597" y="1123691"/>
            <a:ext cx="4183941" cy="3268211"/>
          </a:xfrm>
          <a:prstGeom prst="rect">
            <a:avLst/>
          </a:prstGeom>
          <a:ln w="12700">
            <a:miter lim="400000"/>
          </a:ln>
        </p:spPr>
      </p:pic>
      <p:sp>
        <p:nvSpPr>
          <p:cNvPr id="310" name="Google Shape;222;p31"/>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311" name="Google Shape;223;p31"/>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312" name="Google Shape;224;p31" descr="Google Shape;224;p31"/>
          <p:cNvPicPr>
            <a:picLocks noChangeAspect="1"/>
          </p:cNvPicPr>
          <p:nvPr/>
        </p:nvPicPr>
        <p:blipFill>
          <a:blip r:embed="rId5">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Google Shape;229;p32"/>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Physical problem</a:t>
            </a:r>
          </a:p>
        </p:txBody>
      </p:sp>
      <p:sp>
        <p:nvSpPr>
          <p:cNvPr id="317" name="Google Shape;230;p32"/>
          <p:cNvSpPr/>
          <p:nvPr/>
        </p:nvSpPr>
        <p:spPr>
          <a:xfrm>
            <a:off x="652800" y="656024"/>
            <a:ext cx="7838400" cy="1"/>
          </a:xfrm>
          <a:prstGeom prst="line">
            <a:avLst/>
          </a:prstGeom>
          <a:ln>
            <a:solidFill>
              <a:srgbClr val="637052"/>
            </a:solidFill>
          </a:ln>
        </p:spPr>
        <p:txBody>
          <a:bodyPr lIns="0" tIns="0" rIns="0" bIns="0"/>
          <a:lstStyle/>
          <a:p>
            <a:pPr/>
          </a:p>
        </p:txBody>
      </p:sp>
      <p:sp>
        <p:nvSpPr>
          <p:cNvPr id="318" name="Google Shape;231;p32"/>
          <p:cNvSpPr txBox="1"/>
          <p:nvPr/>
        </p:nvSpPr>
        <p:spPr>
          <a:xfrm>
            <a:off x="0" y="623249"/>
            <a:ext cx="91440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700">
                <a:solidFill>
                  <a:srgbClr val="E48312"/>
                </a:solidFill>
                <a:latin typeface="Calibri"/>
                <a:ea typeface="Calibri"/>
                <a:cs typeface="Calibri"/>
                <a:sym typeface="Calibri"/>
              </a:defRPr>
            </a:lvl1pPr>
          </a:lstStyle>
          <a:p>
            <a:pPr/>
            <a:r>
              <a:t>Boundary conditions</a:t>
            </a:r>
          </a:p>
        </p:txBody>
      </p:sp>
      <p:sp>
        <p:nvSpPr>
          <p:cNvPr id="319" name="Google Shape;232;p32"/>
          <p:cNvSpPr txBox="1"/>
          <p:nvPr>
            <p:ph type="body" idx="4294967295"/>
          </p:nvPr>
        </p:nvSpPr>
        <p:spPr>
          <a:xfrm>
            <a:off x="652788" y="656023"/>
            <a:ext cx="7414502" cy="4164602"/>
          </a:xfrm>
          <a:prstGeom prst="rect">
            <a:avLst/>
          </a:prstGeom>
          <a:blipFill>
            <a:blip r:embed="rId3"/>
            <a:stretch>
              <a:fillRect/>
            </a:stretch>
          </a:blipFill>
        </p:spPr>
        <p:txBody>
          <a:bodyPr lIns="34275" tIns="34275" rIns="34275" bIns="34275"/>
          <a:lstStyle>
            <a:lvl1pPr marL="0" indent="0" algn="ctr">
              <a:lnSpc>
                <a:spcPct val="90000"/>
              </a:lnSpc>
              <a:spcBef>
                <a:spcPts val="200"/>
              </a:spcBef>
              <a:buSzTx/>
              <a:buNone/>
              <a:defRPr sz="1500">
                <a:solidFill>
                  <a:srgbClr val="3F3F3F"/>
                </a:solidFill>
                <a:latin typeface="Calibri"/>
                <a:ea typeface="Calibri"/>
                <a:cs typeface="Calibri"/>
                <a:sym typeface="Calibri"/>
              </a:defRPr>
            </a:lvl1pPr>
          </a:lstStyle>
          <a:p>
            <a:pPr/>
            <a:r>
              <a:t> </a:t>
            </a:r>
          </a:p>
        </p:txBody>
      </p:sp>
      <p:sp>
        <p:nvSpPr>
          <p:cNvPr id="320" name="Google Shape;233;p32"/>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321" name="Google Shape;234;p32"/>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322" name="Google Shape;235;p32" descr="Google Shape;235;p32"/>
          <p:cNvPicPr>
            <a:picLocks noChangeAspect="1"/>
          </p:cNvPicPr>
          <p:nvPr/>
        </p:nvPicPr>
        <p:blipFill>
          <a:blip r:embed="rId4">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28" name="Google Shape;246;p33"/>
          <p:cNvGrpSpPr/>
          <p:nvPr/>
        </p:nvGrpSpPr>
        <p:grpSpPr>
          <a:xfrm>
            <a:off x="467139" y="4293075"/>
            <a:ext cx="8514900" cy="429601"/>
            <a:chOff x="0" y="0"/>
            <a:chExt cx="8514899" cy="429599"/>
          </a:xfrm>
        </p:grpSpPr>
        <p:sp>
          <p:nvSpPr>
            <p:cNvPr id="326" name="Rectangle"/>
            <p:cNvSpPr/>
            <p:nvPr/>
          </p:nvSpPr>
          <p:spPr>
            <a:xfrm>
              <a:off x="0" y="0"/>
              <a:ext cx="8514900" cy="429600"/>
            </a:xfrm>
            <a:prstGeom prst="rect">
              <a:avLst/>
            </a:prstGeom>
            <a:blipFill rotWithShape="1">
              <a:blip r:embed="rId3"/>
              <a:srcRect l="0" t="0" r="0" b="0"/>
              <a:stretch>
                <a:fillRect/>
              </a:stretch>
            </a:blipFill>
            <a:ln w="12700" cap="flat">
              <a:noFill/>
              <a:miter lim="400000"/>
            </a:ln>
            <a:effectLst/>
          </p:spPr>
          <p:txBody>
            <a:bodyPr wrap="square" lIns="0" tIns="0" rIns="0" bIns="0" numCol="1" anchor="ctr">
              <a:noAutofit/>
            </a:bodyPr>
            <a:lstStyle/>
            <a:p>
              <a:pPr algn="ctr">
                <a:defRPr sz="700">
                  <a:solidFill>
                    <a:srgbClr val="FFFFFF"/>
                  </a:solidFill>
                  <a:latin typeface="Calibri"/>
                  <a:ea typeface="Calibri"/>
                  <a:cs typeface="Calibri"/>
                  <a:sym typeface="Calibri"/>
                </a:defRPr>
              </a:pPr>
            </a:p>
          </p:txBody>
        </p:sp>
        <p:sp>
          <p:nvSpPr>
            <p:cNvPr id="327" name="Text"/>
            <p:cNvSpPr txBox="1"/>
            <p:nvPr/>
          </p:nvSpPr>
          <p:spPr>
            <a:xfrm>
              <a:off x="34300" y="123374"/>
              <a:ext cx="8446301" cy="182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700">
                  <a:solidFill>
                    <a:srgbClr val="FFFFFF"/>
                  </a:solidFill>
                  <a:latin typeface="Calibri"/>
                  <a:ea typeface="Calibri"/>
                  <a:cs typeface="Calibri"/>
                  <a:sym typeface="Calibri"/>
                </a:defRPr>
              </a:lvl1pPr>
            </a:lstStyle>
            <a:p>
              <a:pPr/>
              <a:r>
                <a:t> </a:t>
              </a:r>
            </a:p>
          </p:txBody>
        </p:sp>
      </p:grpSp>
      <p:sp>
        <p:nvSpPr>
          <p:cNvPr id="329" name="Google Shape;240;p33"/>
          <p:cNvSpPr txBox="1"/>
          <p:nvPr/>
        </p:nvSpPr>
        <p:spPr>
          <a:xfrm>
            <a:off x="652800" y="122949"/>
            <a:ext cx="7838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BD582C"/>
                </a:solidFill>
                <a:latin typeface="Calibri"/>
                <a:ea typeface="Calibri"/>
                <a:cs typeface="Calibri"/>
                <a:sym typeface="Calibri"/>
              </a:defRPr>
            </a:lvl1pPr>
          </a:lstStyle>
          <a:p>
            <a:pPr/>
            <a:r>
              <a:t>Physical problem</a:t>
            </a:r>
          </a:p>
        </p:txBody>
      </p:sp>
      <p:sp>
        <p:nvSpPr>
          <p:cNvPr id="330" name="Google Shape;241;p33"/>
          <p:cNvSpPr/>
          <p:nvPr/>
        </p:nvSpPr>
        <p:spPr>
          <a:xfrm>
            <a:off x="652800" y="656024"/>
            <a:ext cx="7838400" cy="1"/>
          </a:xfrm>
          <a:prstGeom prst="line">
            <a:avLst/>
          </a:prstGeom>
          <a:ln>
            <a:solidFill>
              <a:srgbClr val="637052"/>
            </a:solidFill>
          </a:ln>
        </p:spPr>
        <p:txBody>
          <a:bodyPr lIns="0" tIns="0" rIns="0" bIns="0"/>
          <a:lstStyle/>
          <a:p>
            <a:pPr/>
          </a:p>
        </p:txBody>
      </p:sp>
      <p:sp>
        <p:nvSpPr>
          <p:cNvPr id="331" name="Google Shape;242;p33"/>
          <p:cNvSpPr txBox="1"/>
          <p:nvPr/>
        </p:nvSpPr>
        <p:spPr>
          <a:xfrm>
            <a:off x="0" y="623249"/>
            <a:ext cx="9144000" cy="4778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1700">
                <a:solidFill>
                  <a:srgbClr val="E48312"/>
                </a:solidFill>
                <a:latin typeface="Calibri"/>
                <a:ea typeface="Calibri"/>
                <a:cs typeface="Calibri"/>
                <a:sym typeface="Calibri"/>
              </a:defRPr>
            </a:pPr>
            <a:r>
              <a:t>Computing </a:t>
            </a:r>
            <a:r>
              <a:rPr i="1"/>
              <a:t>R</a:t>
            </a:r>
            <a:r>
              <a:rPr baseline="-25000" i="1"/>
              <a:t>tot</a:t>
            </a:r>
          </a:p>
        </p:txBody>
      </p:sp>
      <p:pic>
        <p:nvPicPr>
          <p:cNvPr id="332" name="Google Shape;243;p33" descr="Google Shape;243;p33"/>
          <p:cNvPicPr>
            <a:picLocks noChangeAspect="1"/>
          </p:cNvPicPr>
          <p:nvPr/>
        </p:nvPicPr>
        <p:blipFill>
          <a:blip r:embed="rId4">
            <a:extLst/>
          </a:blip>
          <a:stretch>
            <a:fillRect/>
          </a:stretch>
        </p:blipFill>
        <p:spPr>
          <a:xfrm>
            <a:off x="6034109" y="713749"/>
            <a:ext cx="2981740" cy="3109075"/>
          </a:xfrm>
          <a:prstGeom prst="rect">
            <a:avLst/>
          </a:prstGeom>
          <a:ln w="12700">
            <a:miter lim="400000"/>
          </a:ln>
        </p:spPr>
      </p:pic>
      <p:sp>
        <p:nvSpPr>
          <p:cNvPr id="333" name="Google Shape;244;p33"/>
          <p:cNvSpPr txBox="1"/>
          <p:nvPr>
            <p:ph type="body" sz="half" idx="4294967295"/>
          </p:nvPr>
        </p:nvSpPr>
        <p:spPr>
          <a:xfrm>
            <a:off x="467138" y="842286"/>
            <a:ext cx="5886002" cy="2952601"/>
          </a:xfrm>
          <a:prstGeom prst="rect">
            <a:avLst/>
          </a:prstGeom>
          <a:blipFill>
            <a:blip r:embed="rId5"/>
            <a:stretch>
              <a:fillRect/>
            </a:stretch>
          </a:blipFill>
        </p:spPr>
        <p:txBody>
          <a:bodyPr lIns="34275" tIns="34275" rIns="34275" bIns="34275"/>
          <a:lstStyle>
            <a:lvl1pPr marL="0" indent="0" algn="ctr">
              <a:lnSpc>
                <a:spcPct val="90000"/>
              </a:lnSpc>
              <a:spcBef>
                <a:spcPts val="200"/>
              </a:spcBef>
              <a:buSzTx/>
              <a:buNone/>
              <a:defRPr sz="1500">
                <a:solidFill>
                  <a:srgbClr val="3F3F3F"/>
                </a:solidFill>
                <a:latin typeface="Calibri"/>
                <a:ea typeface="Calibri"/>
                <a:cs typeface="Calibri"/>
                <a:sym typeface="Calibri"/>
              </a:defRPr>
            </a:lvl1pPr>
          </a:lstStyle>
          <a:p>
            <a:pPr/>
            <a:r>
              <a:t> </a:t>
            </a:r>
          </a:p>
        </p:txBody>
      </p:sp>
      <p:grpSp>
        <p:nvGrpSpPr>
          <p:cNvPr id="336" name="Google Shape;245;p33"/>
          <p:cNvGrpSpPr/>
          <p:nvPr/>
        </p:nvGrpSpPr>
        <p:grpSpPr>
          <a:xfrm>
            <a:off x="467139" y="3571874"/>
            <a:ext cx="8105400" cy="721202"/>
            <a:chOff x="0" y="0"/>
            <a:chExt cx="8105399" cy="721200"/>
          </a:xfrm>
        </p:grpSpPr>
        <p:sp>
          <p:nvSpPr>
            <p:cNvPr id="334" name="Rectangle"/>
            <p:cNvSpPr/>
            <p:nvPr/>
          </p:nvSpPr>
          <p:spPr>
            <a:xfrm>
              <a:off x="0" y="-1"/>
              <a:ext cx="8105400" cy="721202"/>
            </a:xfrm>
            <a:prstGeom prst="rect">
              <a:avLst/>
            </a:prstGeom>
            <a:blipFill rotWithShape="1">
              <a:blip r:embed="rId6"/>
              <a:srcRect l="0" t="0" r="0" b="0"/>
              <a:stretch>
                <a:fillRect/>
              </a:stretch>
            </a:blipFill>
            <a:ln w="12700" cap="flat">
              <a:noFill/>
              <a:miter lim="400000"/>
            </a:ln>
            <a:effectLst/>
          </p:spPr>
          <p:txBody>
            <a:bodyPr wrap="square" lIns="0" tIns="0" rIns="0" bIns="0" numCol="1" anchor="t">
              <a:noAutofit/>
            </a:bodyPr>
            <a:lstStyle/>
            <a:p>
              <a:pPr>
                <a:defRPr sz="1100"/>
              </a:pPr>
            </a:p>
          </p:txBody>
        </p:sp>
        <p:sp>
          <p:nvSpPr>
            <p:cNvPr id="335" name="Text"/>
            <p:cNvSpPr txBox="1"/>
            <p:nvPr/>
          </p:nvSpPr>
          <p:spPr>
            <a:xfrm>
              <a:off x="34300" y="-1"/>
              <a:ext cx="8036801" cy="27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t">
              <a:spAutoFit/>
            </a:bodyPr>
            <a:lstStyle>
              <a:lvl1pPr>
                <a:defRPr>
                  <a:latin typeface="Calibri"/>
                  <a:ea typeface="Calibri"/>
                  <a:cs typeface="Calibri"/>
                  <a:sym typeface="Calibri"/>
                </a:defRPr>
              </a:lvl1pPr>
            </a:lstStyle>
            <a:p>
              <a:pPr/>
              <a:r>
                <a:t> </a:t>
              </a:r>
            </a:p>
          </p:txBody>
        </p:sp>
      </p:grpSp>
      <p:sp>
        <p:nvSpPr>
          <p:cNvPr id="337" name="Google Shape;247;p33"/>
          <p:cNvSpPr txBox="1"/>
          <p:nvPr/>
        </p:nvSpPr>
        <p:spPr>
          <a:xfrm>
            <a:off x="126600" y="4750225"/>
            <a:ext cx="3124800"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latin typeface="Calibri"/>
                <a:ea typeface="Calibri"/>
                <a:cs typeface="Calibri"/>
                <a:sym typeface="Calibri"/>
              </a:defRPr>
            </a:pPr>
            <a:r>
              <a:t>Mathematical method for fields </a:t>
            </a:r>
          </a:p>
          <a:p>
            <a:pPr>
              <a:defRPr sz="900">
                <a:latin typeface="Calibri"/>
                <a:ea typeface="Calibri"/>
                <a:cs typeface="Calibri"/>
                <a:sym typeface="Calibri"/>
              </a:defRPr>
            </a:pPr>
            <a:r>
              <a:t>2019/2020</a:t>
            </a:r>
          </a:p>
        </p:txBody>
      </p:sp>
      <p:sp>
        <p:nvSpPr>
          <p:cNvPr id="338" name="Google Shape;248;p33"/>
          <p:cNvSpPr txBox="1"/>
          <p:nvPr/>
        </p:nvSpPr>
        <p:spPr>
          <a:xfrm>
            <a:off x="5962574" y="4750225"/>
            <a:ext cx="3124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900">
                <a:latin typeface="Calibri"/>
                <a:ea typeface="Calibri"/>
                <a:cs typeface="Calibri"/>
                <a:sym typeface="Calibri"/>
              </a:defRPr>
            </a:pPr>
            <a:r>
              <a:t>Luigi D’Amico</a:t>
            </a:r>
          </a:p>
          <a:p>
            <a:pPr algn="r">
              <a:defRPr sz="900">
                <a:latin typeface="Calibri"/>
                <a:ea typeface="Calibri"/>
                <a:cs typeface="Calibri"/>
                <a:sym typeface="Calibri"/>
              </a:defRPr>
            </a:pPr>
            <a:r>
              <a:t>Alessandro Melone</a:t>
            </a:r>
          </a:p>
        </p:txBody>
      </p:sp>
      <p:pic>
        <p:nvPicPr>
          <p:cNvPr id="339" name="Google Shape;249;p33" descr="Google Shape;249;p33"/>
          <p:cNvPicPr>
            <a:picLocks noChangeAspect="1"/>
          </p:cNvPicPr>
          <p:nvPr/>
        </p:nvPicPr>
        <p:blipFill>
          <a:blip r:embed="rId7">
            <a:extLst/>
          </a:blip>
          <a:stretch>
            <a:fillRect/>
          </a:stretch>
        </p:blipFill>
        <p:spPr>
          <a:xfrm>
            <a:off x="6974050" y="57764"/>
            <a:ext cx="1827872" cy="54052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